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63" r:id="rId4"/>
    <p:sldId id="258" r:id="rId5"/>
    <p:sldId id="265" r:id="rId6"/>
    <p:sldId id="266" r:id="rId7"/>
    <p:sldId id="267" r:id="rId8"/>
    <p:sldId id="268" r:id="rId9"/>
    <p:sldId id="259" r:id="rId10"/>
    <p:sldId id="269" r:id="rId11"/>
    <p:sldId id="270" r:id="rId12"/>
    <p:sldId id="271" r:id="rId13"/>
    <p:sldId id="272" r:id="rId14"/>
    <p:sldId id="273" r:id="rId15"/>
    <p:sldId id="260" r:id="rId16"/>
    <p:sldId id="274" r:id="rId17"/>
    <p:sldId id="275" r:id="rId18"/>
    <p:sldId id="276" r:id="rId19"/>
    <p:sldId id="277" r:id="rId20"/>
    <p:sldId id="278" r:id="rId21"/>
    <p:sldId id="261" r:id="rId22"/>
    <p:sldId id="279" r:id="rId23"/>
    <p:sldId id="280" r:id="rId24"/>
    <p:sldId id="262" r:id="rId25"/>
    <p:sldId id="281" r:id="rId26"/>
    <p:sldId id="282" r:id="rId27"/>
    <p:sldId id="283" r:id="rId28"/>
    <p:sldId id="264"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CA12"/>
    <a:srgbClr val="222D71"/>
    <a:srgbClr val="82358C"/>
    <a:srgbClr val="07AFAC"/>
    <a:srgbClr val="E951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4620" autoAdjust="0"/>
  </p:normalViewPr>
  <p:slideViewPr>
    <p:cSldViewPr snapToGrid="0">
      <p:cViewPr>
        <p:scale>
          <a:sx n="100" d="100"/>
          <a:sy n="100" d="100"/>
        </p:scale>
        <p:origin x="1074" y="5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D053E7-6A7E-474F-B713-ECC12A523037}" type="datetimeFigureOut">
              <a:rPr lang="fr-FR" smtClean="0"/>
              <a:t>23/10/2023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5B386-1367-445C-B603-6363C390802F}" type="slidenum">
              <a:rPr lang="fr-FR" smtClean="0"/>
              <a:t>‹N°›</a:t>
            </a:fld>
            <a:endParaRPr lang="fr-FR"/>
          </a:p>
        </p:txBody>
      </p:sp>
    </p:spTree>
    <p:extLst>
      <p:ext uri="{BB962C8B-B14F-4D97-AF65-F5344CB8AC3E}">
        <p14:creationId xmlns:p14="http://schemas.microsoft.com/office/powerpoint/2010/main" val="1338592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3285F3-1D25-42F4-8709-0D372CF6DAB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94E82CA-79E1-4222-A0FF-2240BD0761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249FD74-53EF-426B-9A5E-D7B1118FDE05}"/>
              </a:ext>
            </a:extLst>
          </p:cNvPr>
          <p:cNvSpPr>
            <a:spLocks noGrp="1"/>
          </p:cNvSpPr>
          <p:nvPr>
            <p:ph type="dt" sz="half" idx="10"/>
          </p:nvPr>
        </p:nvSpPr>
        <p:spPr/>
        <p:txBody>
          <a:bodyPr/>
          <a:lstStyle/>
          <a:p>
            <a:fld id="{53A11F85-D2A1-4814-88F4-21214EFF1878}" type="datetime1">
              <a:rPr lang="fr-FR" smtClean="0"/>
              <a:t>23/10/2023</a:t>
            </a:fld>
            <a:endParaRPr lang="fr-FR"/>
          </a:p>
        </p:txBody>
      </p:sp>
      <p:sp>
        <p:nvSpPr>
          <p:cNvPr id="5" name="Espace réservé du pied de page 4">
            <a:extLst>
              <a:ext uri="{FF2B5EF4-FFF2-40B4-BE49-F238E27FC236}">
                <a16:creationId xmlns:a16="http://schemas.microsoft.com/office/drawing/2014/main" id="{D610D298-88F1-48FD-A8BD-5E035674ED1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02AC26F-792B-4D02-943D-F8FCD93AF8ED}"/>
              </a:ext>
            </a:extLst>
          </p:cNvPr>
          <p:cNvSpPr>
            <a:spLocks noGrp="1"/>
          </p:cNvSpPr>
          <p:nvPr>
            <p:ph type="sldNum" sz="quarter" idx="12"/>
          </p:nvPr>
        </p:nvSpPr>
        <p:spPr/>
        <p:txBody>
          <a:bodyPr/>
          <a:lstStyle/>
          <a:p>
            <a:fld id="{B399920C-DA5C-4E9F-A23C-F553F19755F9}" type="slidenum">
              <a:rPr lang="fr-FR" smtClean="0"/>
              <a:t>‹N°›</a:t>
            </a:fld>
            <a:endParaRPr lang="fr-FR"/>
          </a:p>
        </p:txBody>
      </p:sp>
    </p:spTree>
    <p:extLst>
      <p:ext uri="{BB962C8B-B14F-4D97-AF65-F5344CB8AC3E}">
        <p14:creationId xmlns:p14="http://schemas.microsoft.com/office/powerpoint/2010/main" val="1201911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00D827-5C55-4893-8926-66319FFF6F6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221B282-3BD2-4E7F-81BD-99BC95ACCCD5}"/>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79D9890-A99D-489E-87D1-B738133A358D}"/>
              </a:ext>
            </a:extLst>
          </p:cNvPr>
          <p:cNvSpPr>
            <a:spLocks noGrp="1"/>
          </p:cNvSpPr>
          <p:nvPr>
            <p:ph type="dt" sz="half" idx="10"/>
          </p:nvPr>
        </p:nvSpPr>
        <p:spPr/>
        <p:txBody>
          <a:bodyPr/>
          <a:lstStyle/>
          <a:p>
            <a:fld id="{341B60FD-A64C-4E7F-9FEE-D353E1C400B5}" type="datetime1">
              <a:rPr lang="fr-FR" smtClean="0"/>
              <a:t>23/10/2023</a:t>
            </a:fld>
            <a:endParaRPr lang="fr-FR"/>
          </a:p>
        </p:txBody>
      </p:sp>
      <p:sp>
        <p:nvSpPr>
          <p:cNvPr id="5" name="Espace réservé du pied de page 4">
            <a:extLst>
              <a:ext uri="{FF2B5EF4-FFF2-40B4-BE49-F238E27FC236}">
                <a16:creationId xmlns:a16="http://schemas.microsoft.com/office/drawing/2014/main" id="{F2E9997A-6F2A-42EB-B107-DB13EB60D43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9D1151F-CB03-4B04-A5EB-BD0F04749B8D}"/>
              </a:ext>
            </a:extLst>
          </p:cNvPr>
          <p:cNvSpPr>
            <a:spLocks noGrp="1"/>
          </p:cNvSpPr>
          <p:nvPr>
            <p:ph type="sldNum" sz="quarter" idx="12"/>
          </p:nvPr>
        </p:nvSpPr>
        <p:spPr/>
        <p:txBody>
          <a:bodyPr/>
          <a:lstStyle/>
          <a:p>
            <a:fld id="{B399920C-DA5C-4E9F-A23C-F553F19755F9}" type="slidenum">
              <a:rPr lang="fr-FR" smtClean="0"/>
              <a:t>‹N°›</a:t>
            </a:fld>
            <a:endParaRPr lang="fr-FR"/>
          </a:p>
        </p:txBody>
      </p:sp>
    </p:spTree>
    <p:extLst>
      <p:ext uri="{BB962C8B-B14F-4D97-AF65-F5344CB8AC3E}">
        <p14:creationId xmlns:p14="http://schemas.microsoft.com/office/powerpoint/2010/main" val="1690173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520CA12-DB01-49DD-8919-77A63376CBD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17A2C73-A141-437B-8F9C-B9F50CD90654}"/>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FD16DAB-BD60-4AC5-8CDA-5B36BBFC49D6}"/>
              </a:ext>
            </a:extLst>
          </p:cNvPr>
          <p:cNvSpPr>
            <a:spLocks noGrp="1"/>
          </p:cNvSpPr>
          <p:nvPr>
            <p:ph type="dt" sz="half" idx="10"/>
          </p:nvPr>
        </p:nvSpPr>
        <p:spPr/>
        <p:txBody>
          <a:bodyPr/>
          <a:lstStyle/>
          <a:p>
            <a:fld id="{23EAD27C-64C3-4D1D-A469-763A2B0811D9}" type="datetime1">
              <a:rPr lang="fr-FR" smtClean="0"/>
              <a:t>23/10/2023</a:t>
            </a:fld>
            <a:endParaRPr lang="fr-FR"/>
          </a:p>
        </p:txBody>
      </p:sp>
      <p:sp>
        <p:nvSpPr>
          <p:cNvPr id="5" name="Espace réservé du pied de page 4">
            <a:extLst>
              <a:ext uri="{FF2B5EF4-FFF2-40B4-BE49-F238E27FC236}">
                <a16:creationId xmlns:a16="http://schemas.microsoft.com/office/drawing/2014/main" id="{F5837576-8273-40B3-8170-103ACDEED84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3AFC58C-91D3-4EC0-A108-A76CE517AAB7}"/>
              </a:ext>
            </a:extLst>
          </p:cNvPr>
          <p:cNvSpPr>
            <a:spLocks noGrp="1"/>
          </p:cNvSpPr>
          <p:nvPr>
            <p:ph type="sldNum" sz="quarter" idx="12"/>
          </p:nvPr>
        </p:nvSpPr>
        <p:spPr/>
        <p:txBody>
          <a:bodyPr/>
          <a:lstStyle/>
          <a:p>
            <a:fld id="{B399920C-DA5C-4E9F-A23C-F553F19755F9}" type="slidenum">
              <a:rPr lang="fr-FR" smtClean="0"/>
              <a:t>‹N°›</a:t>
            </a:fld>
            <a:endParaRPr lang="fr-FR"/>
          </a:p>
        </p:txBody>
      </p:sp>
    </p:spTree>
    <p:extLst>
      <p:ext uri="{BB962C8B-B14F-4D97-AF65-F5344CB8AC3E}">
        <p14:creationId xmlns:p14="http://schemas.microsoft.com/office/powerpoint/2010/main" val="3172684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D45F01-300D-4A5D-9D90-967983D6075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77A3441-2C1E-4D92-A51E-270142F7AEF7}"/>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F0E7AE-85A7-4C87-918D-E2CD6D25F0E5}"/>
              </a:ext>
            </a:extLst>
          </p:cNvPr>
          <p:cNvSpPr>
            <a:spLocks noGrp="1"/>
          </p:cNvSpPr>
          <p:nvPr>
            <p:ph type="dt" sz="half" idx="10"/>
          </p:nvPr>
        </p:nvSpPr>
        <p:spPr/>
        <p:txBody>
          <a:bodyPr/>
          <a:lstStyle/>
          <a:p>
            <a:fld id="{7802D68E-35C5-420F-A19B-B922EFD845E2}" type="datetime1">
              <a:rPr lang="fr-FR" smtClean="0"/>
              <a:t>23/10/2023</a:t>
            </a:fld>
            <a:endParaRPr lang="fr-FR"/>
          </a:p>
        </p:txBody>
      </p:sp>
      <p:sp>
        <p:nvSpPr>
          <p:cNvPr id="5" name="Espace réservé du pied de page 4">
            <a:extLst>
              <a:ext uri="{FF2B5EF4-FFF2-40B4-BE49-F238E27FC236}">
                <a16:creationId xmlns:a16="http://schemas.microsoft.com/office/drawing/2014/main" id="{23B96DBF-770A-4826-9BEA-2C142CE3FA9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BFC8050-22E8-44C1-9AB8-01A0541E5B33}"/>
              </a:ext>
            </a:extLst>
          </p:cNvPr>
          <p:cNvSpPr>
            <a:spLocks noGrp="1"/>
          </p:cNvSpPr>
          <p:nvPr>
            <p:ph type="sldNum" sz="quarter" idx="12"/>
          </p:nvPr>
        </p:nvSpPr>
        <p:spPr/>
        <p:txBody>
          <a:bodyPr/>
          <a:lstStyle/>
          <a:p>
            <a:fld id="{B399920C-DA5C-4E9F-A23C-F553F19755F9}" type="slidenum">
              <a:rPr lang="fr-FR" smtClean="0"/>
              <a:t>‹N°›</a:t>
            </a:fld>
            <a:endParaRPr lang="fr-FR"/>
          </a:p>
        </p:txBody>
      </p:sp>
    </p:spTree>
    <p:extLst>
      <p:ext uri="{BB962C8B-B14F-4D97-AF65-F5344CB8AC3E}">
        <p14:creationId xmlns:p14="http://schemas.microsoft.com/office/powerpoint/2010/main" val="3671880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E35DDE-CE7B-4247-AB26-0B4E5E827A2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C70C456-456A-4BB2-8386-B004F5D1EE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5EDB6944-5151-4842-A7F8-768F1101AE70}"/>
              </a:ext>
            </a:extLst>
          </p:cNvPr>
          <p:cNvSpPr>
            <a:spLocks noGrp="1"/>
          </p:cNvSpPr>
          <p:nvPr>
            <p:ph type="dt" sz="half" idx="10"/>
          </p:nvPr>
        </p:nvSpPr>
        <p:spPr/>
        <p:txBody>
          <a:bodyPr/>
          <a:lstStyle/>
          <a:p>
            <a:fld id="{E5F6399C-9200-42B9-896A-8616211DD7DC}" type="datetime1">
              <a:rPr lang="fr-FR" smtClean="0"/>
              <a:t>23/10/2023</a:t>
            </a:fld>
            <a:endParaRPr lang="fr-FR"/>
          </a:p>
        </p:txBody>
      </p:sp>
      <p:sp>
        <p:nvSpPr>
          <p:cNvPr id="5" name="Espace réservé du pied de page 4">
            <a:extLst>
              <a:ext uri="{FF2B5EF4-FFF2-40B4-BE49-F238E27FC236}">
                <a16:creationId xmlns:a16="http://schemas.microsoft.com/office/drawing/2014/main" id="{F9C64AFC-D4D4-4264-AD9E-369FDFA6644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71773FD-02B9-4288-8188-BF6203E13BFB}"/>
              </a:ext>
            </a:extLst>
          </p:cNvPr>
          <p:cNvSpPr>
            <a:spLocks noGrp="1"/>
          </p:cNvSpPr>
          <p:nvPr>
            <p:ph type="sldNum" sz="quarter" idx="12"/>
          </p:nvPr>
        </p:nvSpPr>
        <p:spPr/>
        <p:txBody>
          <a:bodyPr/>
          <a:lstStyle/>
          <a:p>
            <a:fld id="{B399920C-DA5C-4E9F-A23C-F553F19755F9}" type="slidenum">
              <a:rPr lang="fr-FR" smtClean="0"/>
              <a:t>‹N°›</a:t>
            </a:fld>
            <a:endParaRPr lang="fr-FR"/>
          </a:p>
        </p:txBody>
      </p:sp>
    </p:spTree>
    <p:extLst>
      <p:ext uri="{BB962C8B-B14F-4D97-AF65-F5344CB8AC3E}">
        <p14:creationId xmlns:p14="http://schemas.microsoft.com/office/powerpoint/2010/main" val="801162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660057-7481-4960-9D14-1D44705FDBC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16B9D00-68EA-4D25-BF7D-CCF7278A1159}"/>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7AB9127-1D25-424A-8A1C-21DA3001191B}"/>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5296D51-BA5F-4E11-84A9-92EEEC1BBD4E}"/>
              </a:ext>
            </a:extLst>
          </p:cNvPr>
          <p:cNvSpPr>
            <a:spLocks noGrp="1"/>
          </p:cNvSpPr>
          <p:nvPr>
            <p:ph type="dt" sz="half" idx="10"/>
          </p:nvPr>
        </p:nvSpPr>
        <p:spPr/>
        <p:txBody>
          <a:bodyPr/>
          <a:lstStyle/>
          <a:p>
            <a:fld id="{34A8501C-D3D0-4DEA-9EAA-FDA501F7FBAB}" type="datetime1">
              <a:rPr lang="fr-FR" smtClean="0"/>
              <a:t>23/10/2023</a:t>
            </a:fld>
            <a:endParaRPr lang="fr-FR"/>
          </a:p>
        </p:txBody>
      </p:sp>
      <p:sp>
        <p:nvSpPr>
          <p:cNvPr id="6" name="Espace réservé du pied de page 5">
            <a:extLst>
              <a:ext uri="{FF2B5EF4-FFF2-40B4-BE49-F238E27FC236}">
                <a16:creationId xmlns:a16="http://schemas.microsoft.com/office/drawing/2014/main" id="{8A466288-4429-4D49-AB43-1D3ADF2E564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A033783-AE56-45C8-8719-FA8B39187DCD}"/>
              </a:ext>
            </a:extLst>
          </p:cNvPr>
          <p:cNvSpPr>
            <a:spLocks noGrp="1"/>
          </p:cNvSpPr>
          <p:nvPr>
            <p:ph type="sldNum" sz="quarter" idx="12"/>
          </p:nvPr>
        </p:nvSpPr>
        <p:spPr/>
        <p:txBody>
          <a:bodyPr/>
          <a:lstStyle/>
          <a:p>
            <a:fld id="{B399920C-DA5C-4E9F-A23C-F553F19755F9}" type="slidenum">
              <a:rPr lang="fr-FR" smtClean="0"/>
              <a:t>‹N°›</a:t>
            </a:fld>
            <a:endParaRPr lang="fr-FR"/>
          </a:p>
        </p:txBody>
      </p:sp>
    </p:spTree>
    <p:extLst>
      <p:ext uri="{BB962C8B-B14F-4D97-AF65-F5344CB8AC3E}">
        <p14:creationId xmlns:p14="http://schemas.microsoft.com/office/powerpoint/2010/main" val="3088371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34B939-33AF-4D07-89FD-8B663AC4731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91095BE-767A-4B46-8BF1-9E341477DD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055F096C-0AAE-4518-B43D-05A97E9294B6}"/>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2BFDCFF-91DB-4A4B-A7B5-9AB932DA06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D17D0FD5-E40F-4443-8402-82F4A9965E3C}"/>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54BA436-3A4D-4113-AFA7-D1501B433927}"/>
              </a:ext>
            </a:extLst>
          </p:cNvPr>
          <p:cNvSpPr>
            <a:spLocks noGrp="1"/>
          </p:cNvSpPr>
          <p:nvPr>
            <p:ph type="dt" sz="half" idx="10"/>
          </p:nvPr>
        </p:nvSpPr>
        <p:spPr/>
        <p:txBody>
          <a:bodyPr/>
          <a:lstStyle/>
          <a:p>
            <a:fld id="{CD16F3D6-63F1-44BF-9B0D-09C975CD5F6B}" type="datetime1">
              <a:rPr lang="fr-FR" smtClean="0"/>
              <a:t>23/10/2023</a:t>
            </a:fld>
            <a:endParaRPr lang="fr-FR"/>
          </a:p>
        </p:txBody>
      </p:sp>
      <p:sp>
        <p:nvSpPr>
          <p:cNvPr id="8" name="Espace réservé du pied de page 7">
            <a:extLst>
              <a:ext uri="{FF2B5EF4-FFF2-40B4-BE49-F238E27FC236}">
                <a16:creationId xmlns:a16="http://schemas.microsoft.com/office/drawing/2014/main" id="{D24BC294-5AFD-42DD-BA3D-2CB8F661968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2404949-BE8F-46BE-A1E4-7A2B306FEF8D}"/>
              </a:ext>
            </a:extLst>
          </p:cNvPr>
          <p:cNvSpPr>
            <a:spLocks noGrp="1"/>
          </p:cNvSpPr>
          <p:nvPr>
            <p:ph type="sldNum" sz="quarter" idx="12"/>
          </p:nvPr>
        </p:nvSpPr>
        <p:spPr/>
        <p:txBody>
          <a:bodyPr/>
          <a:lstStyle/>
          <a:p>
            <a:fld id="{B399920C-DA5C-4E9F-A23C-F553F19755F9}" type="slidenum">
              <a:rPr lang="fr-FR" smtClean="0"/>
              <a:t>‹N°›</a:t>
            </a:fld>
            <a:endParaRPr lang="fr-FR"/>
          </a:p>
        </p:txBody>
      </p:sp>
    </p:spTree>
    <p:extLst>
      <p:ext uri="{BB962C8B-B14F-4D97-AF65-F5344CB8AC3E}">
        <p14:creationId xmlns:p14="http://schemas.microsoft.com/office/powerpoint/2010/main" val="4175101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BEC1BD-824A-40B1-A10C-4BBE6E39A8B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D0C57D5-9590-422B-B2B0-3BAFE90A206E}"/>
              </a:ext>
            </a:extLst>
          </p:cNvPr>
          <p:cNvSpPr>
            <a:spLocks noGrp="1"/>
          </p:cNvSpPr>
          <p:nvPr>
            <p:ph type="dt" sz="half" idx="10"/>
          </p:nvPr>
        </p:nvSpPr>
        <p:spPr/>
        <p:txBody>
          <a:bodyPr/>
          <a:lstStyle/>
          <a:p>
            <a:fld id="{67527A2F-CE4E-4BDE-A1AA-7B60B1B0E74E}" type="datetime1">
              <a:rPr lang="fr-FR" smtClean="0"/>
              <a:t>23/10/2023</a:t>
            </a:fld>
            <a:endParaRPr lang="fr-FR"/>
          </a:p>
        </p:txBody>
      </p:sp>
      <p:sp>
        <p:nvSpPr>
          <p:cNvPr id="4" name="Espace réservé du pied de page 3">
            <a:extLst>
              <a:ext uri="{FF2B5EF4-FFF2-40B4-BE49-F238E27FC236}">
                <a16:creationId xmlns:a16="http://schemas.microsoft.com/office/drawing/2014/main" id="{539E5421-4552-4CB0-89D5-5133926543E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B7D7952-50C4-4DDF-B7CE-BBA87789A2DF}"/>
              </a:ext>
            </a:extLst>
          </p:cNvPr>
          <p:cNvSpPr>
            <a:spLocks noGrp="1"/>
          </p:cNvSpPr>
          <p:nvPr>
            <p:ph type="sldNum" sz="quarter" idx="12"/>
          </p:nvPr>
        </p:nvSpPr>
        <p:spPr/>
        <p:txBody>
          <a:bodyPr/>
          <a:lstStyle/>
          <a:p>
            <a:fld id="{B399920C-DA5C-4E9F-A23C-F553F19755F9}" type="slidenum">
              <a:rPr lang="fr-FR" smtClean="0"/>
              <a:t>‹N°›</a:t>
            </a:fld>
            <a:endParaRPr lang="fr-FR"/>
          </a:p>
        </p:txBody>
      </p:sp>
    </p:spTree>
    <p:extLst>
      <p:ext uri="{BB962C8B-B14F-4D97-AF65-F5344CB8AC3E}">
        <p14:creationId xmlns:p14="http://schemas.microsoft.com/office/powerpoint/2010/main" val="124648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0344486-059B-4046-9DB3-D5BF8A2938EE}"/>
              </a:ext>
            </a:extLst>
          </p:cNvPr>
          <p:cNvSpPr>
            <a:spLocks noGrp="1"/>
          </p:cNvSpPr>
          <p:nvPr>
            <p:ph type="dt" sz="half" idx="10"/>
          </p:nvPr>
        </p:nvSpPr>
        <p:spPr/>
        <p:txBody>
          <a:bodyPr/>
          <a:lstStyle/>
          <a:p>
            <a:fld id="{BB489E06-5714-487E-A392-77B85F62EEEC}" type="datetime1">
              <a:rPr lang="fr-FR" smtClean="0"/>
              <a:t>23/10/2023</a:t>
            </a:fld>
            <a:endParaRPr lang="fr-FR"/>
          </a:p>
        </p:txBody>
      </p:sp>
      <p:sp>
        <p:nvSpPr>
          <p:cNvPr id="3" name="Espace réservé du pied de page 2">
            <a:extLst>
              <a:ext uri="{FF2B5EF4-FFF2-40B4-BE49-F238E27FC236}">
                <a16:creationId xmlns:a16="http://schemas.microsoft.com/office/drawing/2014/main" id="{AA303173-1914-4AA2-8D13-78E1C9A3226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FFBB0D5-47DB-409C-BB95-70DC49678A84}"/>
              </a:ext>
            </a:extLst>
          </p:cNvPr>
          <p:cNvSpPr>
            <a:spLocks noGrp="1"/>
          </p:cNvSpPr>
          <p:nvPr>
            <p:ph type="sldNum" sz="quarter" idx="12"/>
          </p:nvPr>
        </p:nvSpPr>
        <p:spPr/>
        <p:txBody>
          <a:bodyPr/>
          <a:lstStyle/>
          <a:p>
            <a:fld id="{B399920C-DA5C-4E9F-A23C-F553F19755F9}" type="slidenum">
              <a:rPr lang="fr-FR" smtClean="0"/>
              <a:t>‹N°›</a:t>
            </a:fld>
            <a:endParaRPr lang="fr-FR"/>
          </a:p>
        </p:txBody>
      </p:sp>
    </p:spTree>
    <p:extLst>
      <p:ext uri="{BB962C8B-B14F-4D97-AF65-F5344CB8AC3E}">
        <p14:creationId xmlns:p14="http://schemas.microsoft.com/office/powerpoint/2010/main" val="2676472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0D19B-B931-4FEE-A15C-7F6A7EE649B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DA5471C-CBF9-4726-A80B-325CDD69BD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A2DC62B-6EA6-4180-9D3D-B116478E5C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C7B6E8AE-18CC-4FA2-9A2E-75252E5F635A}"/>
              </a:ext>
            </a:extLst>
          </p:cNvPr>
          <p:cNvSpPr>
            <a:spLocks noGrp="1"/>
          </p:cNvSpPr>
          <p:nvPr>
            <p:ph type="dt" sz="half" idx="10"/>
          </p:nvPr>
        </p:nvSpPr>
        <p:spPr/>
        <p:txBody>
          <a:bodyPr/>
          <a:lstStyle/>
          <a:p>
            <a:fld id="{C141637E-7C18-48A7-8C0C-4763253EF97A}" type="datetime1">
              <a:rPr lang="fr-FR" smtClean="0"/>
              <a:t>23/10/2023</a:t>
            </a:fld>
            <a:endParaRPr lang="fr-FR"/>
          </a:p>
        </p:txBody>
      </p:sp>
      <p:sp>
        <p:nvSpPr>
          <p:cNvPr id="6" name="Espace réservé du pied de page 5">
            <a:extLst>
              <a:ext uri="{FF2B5EF4-FFF2-40B4-BE49-F238E27FC236}">
                <a16:creationId xmlns:a16="http://schemas.microsoft.com/office/drawing/2014/main" id="{A68EFB87-7167-47D5-9B9A-55D4F968329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0E04EEA-D08D-4B14-A8FE-9FE18F033D21}"/>
              </a:ext>
            </a:extLst>
          </p:cNvPr>
          <p:cNvSpPr>
            <a:spLocks noGrp="1"/>
          </p:cNvSpPr>
          <p:nvPr>
            <p:ph type="sldNum" sz="quarter" idx="12"/>
          </p:nvPr>
        </p:nvSpPr>
        <p:spPr/>
        <p:txBody>
          <a:bodyPr/>
          <a:lstStyle/>
          <a:p>
            <a:fld id="{B399920C-DA5C-4E9F-A23C-F553F19755F9}" type="slidenum">
              <a:rPr lang="fr-FR" smtClean="0"/>
              <a:t>‹N°›</a:t>
            </a:fld>
            <a:endParaRPr lang="fr-FR"/>
          </a:p>
        </p:txBody>
      </p:sp>
    </p:spTree>
    <p:extLst>
      <p:ext uri="{BB962C8B-B14F-4D97-AF65-F5344CB8AC3E}">
        <p14:creationId xmlns:p14="http://schemas.microsoft.com/office/powerpoint/2010/main" val="2577069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213CC0-8884-46F5-9527-6E4F1DBC923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3D22F38-A8EC-4E06-87E1-55A5B0C59F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4434FAA-2726-4ECF-AD56-E04E424FE1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69E77961-18CB-46F0-A183-4A787D0389C6}"/>
              </a:ext>
            </a:extLst>
          </p:cNvPr>
          <p:cNvSpPr>
            <a:spLocks noGrp="1"/>
          </p:cNvSpPr>
          <p:nvPr>
            <p:ph type="dt" sz="half" idx="10"/>
          </p:nvPr>
        </p:nvSpPr>
        <p:spPr/>
        <p:txBody>
          <a:bodyPr/>
          <a:lstStyle/>
          <a:p>
            <a:fld id="{84363130-36B3-4BD5-BAA1-F948D6DA5DE5}" type="datetime1">
              <a:rPr lang="fr-FR" smtClean="0"/>
              <a:t>23/10/2023</a:t>
            </a:fld>
            <a:endParaRPr lang="fr-FR"/>
          </a:p>
        </p:txBody>
      </p:sp>
      <p:sp>
        <p:nvSpPr>
          <p:cNvPr id="6" name="Espace réservé du pied de page 5">
            <a:extLst>
              <a:ext uri="{FF2B5EF4-FFF2-40B4-BE49-F238E27FC236}">
                <a16:creationId xmlns:a16="http://schemas.microsoft.com/office/drawing/2014/main" id="{6B7DB12C-9EF6-4BA8-B066-92A2FEE5FDB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5590DC8-BC1E-49E1-B898-9D516289E3BE}"/>
              </a:ext>
            </a:extLst>
          </p:cNvPr>
          <p:cNvSpPr>
            <a:spLocks noGrp="1"/>
          </p:cNvSpPr>
          <p:nvPr>
            <p:ph type="sldNum" sz="quarter" idx="12"/>
          </p:nvPr>
        </p:nvSpPr>
        <p:spPr/>
        <p:txBody>
          <a:bodyPr/>
          <a:lstStyle/>
          <a:p>
            <a:fld id="{B399920C-DA5C-4E9F-A23C-F553F19755F9}" type="slidenum">
              <a:rPr lang="fr-FR" smtClean="0"/>
              <a:t>‹N°›</a:t>
            </a:fld>
            <a:endParaRPr lang="fr-FR"/>
          </a:p>
        </p:txBody>
      </p:sp>
    </p:spTree>
    <p:extLst>
      <p:ext uri="{BB962C8B-B14F-4D97-AF65-F5344CB8AC3E}">
        <p14:creationId xmlns:p14="http://schemas.microsoft.com/office/powerpoint/2010/main" val="2653991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8710167-11A8-48C1-B07A-2A8085028E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3EEF55D-F933-4816-914E-E5C02E1D7B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60DD308-6585-491F-BDDD-9145B7B87F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F2CA29-100A-4C75-9EFB-41A0BF34CD27}" type="datetime1">
              <a:rPr lang="fr-FR" smtClean="0"/>
              <a:t>23/10/2023</a:t>
            </a:fld>
            <a:endParaRPr lang="fr-FR"/>
          </a:p>
        </p:txBody>
      </p:sp>
      <p:sp>
        <p:nvSpPr>
          <p:cNvPr id="5" name="Espace réservé du pied de page 4">
            <a:extLst>
              <a:ext uri="{FF2B5EF4-FFF2-40B4-BE49-F238E27FC236}">
                <a16:creationId xmlns:a16="http://schemas.microsoft.com/office/drawing/2014/main" id="{73F8614C-A181-457E-A98E-3AE30C00F3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DC6C728-840B-47D5-A1A8-BBF9818D66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9920C-DA5C-4E9F-A23C-F553F19755F9}" type="slidenum">
              <a:rPr lang="fr-FR" smtClean="0"/>
              <a:t>‹N°›</a:t>
            </a:fld>
            <a:endParaRPr lang="fr-FR"/>
          </a:p>
        </p:txBody>
      </p:sp>
    </p:spTree>
    <p:extLst>
      <p:ext uri="{BB962C8B-B14F-4D97-AF65-F5344CB8AC3E}">
        <p14:creationId xmlns:p14="http://schemas.microsoft.com/office/powerpoint/2010/main" val="1180330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C94FC2-F8FD-4B08-901F-4A46067EBC23}"/>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93241273-DB00-4B5B-8791-A3728296E006}"/>
              </a:ext>
            </a:extLst>
          </p:cNvPr>
          <p:cNvSpPr>
            <a:spLocks noGrp="1"/>
          </p:cNvSpPr>
          <p:nvPr>
            <p:ph type="subTitle" idx="1"/>
          </p:nvPr>
        </p:nvSpPr>
        <p:spPr/>
        <p:txBody>
          <a:bodyPr/>
          <a:lstStyle/>
          <a:p>
            <a:endParaRPr lang="fr-FR"/>
          </a:p>
        </p:txBody>
      </p:sp>
      <p:pic>
        <p:nvPicPr>
          <p:cNvPr id="4" name="Image 3">
            <a:extLst>
              <a:ext uri="{FF2B5EF4-FFF2-40B4-BE49-F238E27FC236}">
                <a16:creationId xmlns:a16="http://schemas.microsoft.com/office/drawing/2014/main" id="{052E0B4F-D6C3-4DF8-9F72-3F6CF59FB515}"/>
              </a:ext>
            </a:extLst>
          </p:cNvPr>
          <p:cNvPicPr>
            <a:picLocks noChangeAspect="1"/>
          </p:cNvPicPr>
          <p:nvPr/>
        </p:nvPicPr>
        <p:blipFill>
          <a:blip r:embed="rId2"/>
          <a:stretch>
            <a:fillRect/>
          </a:stretch>
        </p:blipFill>
        <p:spPr>
          <a:xfrm>
            <a:off x="-266700" y="-752326"/>
            <a:ext cx="12458700" cy="7986713"/>
          </a:xfrm>
          <a:prstGeom prst="rect">
            <a:avLst/>
          </a:prstGeom>
        </p:spPr>
      </p:pic>
      <p:sp>
        <p:nvSpPr>
          <p:cNvPr id="5" name="Espace réservé du numéro de diapositive 4">
            <a:extLst>
              <a:ext uri="{FF2B5EF4-FFF2-40B4-BE49-F238E27FC236}">
                <a16:creationId xmlns:a16="http://schemas.microsoft.com/office/drawing/2014/main" id="{F2AF1ABF-AAA6-4E03-A446-D9BF7D3192AB}"/>
              </a:ext>
            </a:extLst>
          </p:cNvPr>
          <p:cNvSpPr>
            <a:spLocks noGrp="1"/>
          </p:cNvSpPr>
          <p:nvPr>
            <p:ph type="sldNum" sz="quarter" idx="12"/>
          </p:nvPr>
        </p:nvSpPr>
        <p:spPr/>
        <p:txBody>
          <a:bodyPr/>
          <a:lstStyle/>
          <a:p>
            <a:fld id="{B399920C-DA5C-4E9F-A23C-F553F19755F9}" type="slidenum">
              <a:rPr lang="fr-FR" smtClean="0"/>
              <a:t>1</a:t>
            </a:fld>
            <a:endParaRPr lang="fr-FR"/>
          </a:p>
        </p:txBody>
      </p:sp>
    </p:spTree>
    <p:extLst>
      <p:ext uri="{BB962C8B-B14F-4D97-AF65-F5344CB8AC3E}">
        <p14:creationId xmlns:p14="http://schemas.microsoft.com/office/powerpoint/2010/main" val="3661209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A01C5467-457F-4575-8CBC-B70416C4AEEA}"/>
              </a:ext>
            </a:extLst>
          </p:cNvPr>
          <p:cNvSpPr txBox="1">
            <a:spLocks noGrp="1"/>
          </p:cNvSpPr>
          <p:nvPr>
            <p:ph type="title"/>
          </p:nvPr>
        </p:nvSpPr>
        <p:spPr>
          <a:xfrm>
            <a:off x="400050" y="52888"/>
            <a:ext cx="10515600"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rgbClr val="E9511C"/>
                </a:solidFill>
                <a:latin typeface="Trebuchet MS" panose="020B0603020202020204" pitchFamily="34" charset="0"/>
              </a:rPr>
              <a:t>UN TERRITOIRE A L’</a:t>
            </a:r>
            <a:r>
              <a:rPr lang="fr-FR" dirty="0">
                <a:solidFill>
                  <a:srgbClr val="E9511C"/>
                </a:solidFill>
                <a:latin typeface="Trebuchet MS" panose="020B0603020202020204" pitchFamily="34" charset="0"/>
              </a:rPr>
              <a:t> </a:t>
            </a:r>
            <a:r>
              <a:rPr lang="fr-FR" b="1" dirty="0">
                <a:solidFill>
                  <a:srgbClr val="E9511C"/>
                </a:solidFill>
                <a:latin typeface="Trebuchet MS" panose="020B0603020202020204" pitchFamily="34" charset="0"/>
              </a:rPr>
              <a:t>ÉCONOMIE INNOVANTE,</a:t>
            </a:r>
            <a:r>
              <a:rPr lang="fr-FR" dirty="0">
                <a:solidFill>
                  <a:srgbClr val="E9511C"/>
                </a:solidFill>
                <a:latin typeface="Trebuchet MS" panose="020B0603020202020204" pitchFamily="34" charset="0"/>
              </a:rPr>
              <a:t> STIMULÉE PAR SES FILIÈRES D’EXCELLENCE</a:t>
            </a:r>
            <a:endParaRPr lang="fr-FR" b="1" dirty="0">
              <a:solidFill>
                <a:srgbClr val="E9511C"/>
              </a:solidFill>
              <a:latin typeface="Trebuchet MS" panose="020B0603020202020204" pitchFamily="34" charset="0"/>
            </a:endParaRPr>
          </a:p>
        </p:txBody>
      </p:sp>
      <p:sp>
        <p:nvSpPr>
          <p:cNvPr id="5" name="Espace réservé du contenu 2">
            <a:extLst>
              <a:ext uri="{FF2B5EF4-FFF2-40B4-BE49-F238E27FC236}">
                <a16:creationId xmlns:a16="http://schemas.microsoft.com/office/drawing/2014/main" id="{C5925DD3-1879-4E09-9AA2-4D8E949E37AF}"/>
              </a:ext>
            </a:extLst>
          </p:cNvPr>
          <p:cNvSpPr txBox="1">
            <a:spLocks/>
          </p:cNvSpPr>
          <p:nvPr/>
        </p:nvSpPr>
        <p:spPr>
          <a:xfrm>
            <a:off x="400050" y="1423693"/>
            <a:ext cx="4880429" cy="23643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dirty="0">
                <a:solidFill>
                  <a:srgbClr val="E9511C"/>
                </a:solidFill>
                <a:latin typeface="Trebuchet MS" panose="020B0603020202020204" pitchFamily="34" charset="0"/>
              </a:rPr>
              <a:t>Accompagner et dynamiser le développement économique du territoire</a:t>
            </a:r>
          </a:p>
          <a:p>
            <a:pPr marL="0" indent="0" algn="just">
              <a:buNone/>
            </a:pPr>
            <a:r>
              <a:rPr lang="fr-FR" sz="1500" dirty="0">
                <a:latin typeface="Trebuchet MS" panose="020B0603020202020204" pitchFamily="34" charset="0"/>
              </a:rPr>
              <a:t>Une réflexion commune a été menée avec </a:t>
            </a:r>
            <a:r>
              <a:rPr lang="fr-FR" sz="1500" dirty="0" err="1">
                <a:latin typeface="Trebuchet MS" panose="020B0603020202020204" pitchFamily="34" charset="0"/>
              </a:rPr>
              <a:t>AudeLor</a:t>
            </a:r>
            <a:r>
              <a:rPr lang="fr-FR" sz="1500" dirty="0">
                <a:latin typeface="Trebuchet MS" panose="020B0603020202020204" pitchFamily="34" charset="0"/>
              </a:rPr>
              <a:t> et les chambres consulaires afin de permettre une information coordonnée par une plateforme numérique unique. </a:t>
            </a:r>
          </a:p>
          <a:p>
            <a:pPr marL="0" indent="0" algn="just">
              <a:buNone/>
            </a:pPr>
            <a:r>
              <a:rPr lang="fr-FR" sz="1500" dirty="0">
                <a:latin typeface="Trebuchet MS" panose="020B0603020202020204" pitchFamily="34" charset="0"/>
              </a:rPr>
              <a:t>Une mission </a:t>
            </a:r>
            <a:r>
              <a:rPr lang="fr-FR" sz="1500" b="1" dirty="0">
                <a:latin typeface="Trebuchet MS" panose="020B0603020202020204" pitchFamily="34" charset="0"/>
              </a:rPr>
              <a:t>Parc d’activités économiques </a:t>
            </a:r>
            <a:r>
              <a:rPr lang="fr-FR" sz="1500" dirty="0">
                <a:latin typeface="Trebuchet MS" panose="020B0603020202020204" pitchFamily="34" charset="0"/>
              </a:rPr>
              <a:t>a été créée en 2022. Elle intervient sur l’aide à la définition et la mise en œuvre de la politique d’aménagement, d’équipement, de commercialisation, de gestion, de renouvellement des Parcs communautaires.</a:t>
            </a:r>
          </a:p>
          <a:p>
            <a:pPr marL="0" indent="0" algn="just">
              <a:buNone/>
            </a:pPr>
            <a:r>
              <a:rPr lang="fr-FR" sz="1500" dirty="0">
                <a:latin typeface="Trebuchet MS" panose="020B0603020202020204" pitchFamily="34" charset="0"/>
              </a:rPr>
              <a:t>Un inventaire des « dents creuses » a été mené avec </a:t>
            </a:r>
            <a:r>
              <a:rPr lang="fr-FR" sz="1500" dirty="0" err="1">
                <a:latin typeface="Trebuchet MS" panose="020B0603020202020204" pitchFamily="34" charset="0"/>
              </a:rPr>
              <a:t>AudeLor</a:t>
            </a:r>
            <a:r>
              <a:rPr lang="fr-FR" sz="1500" dirty="0">
                <a:latin typeface="Trebuchet MS" panose="020B0603020202020204" pitchFamily="34" charset="0"/>
              </a:rPr>
              <a:t>, en vue d’une densification du foncier économique, pour poursuivre un développement économique compatible avec la nouvelle notion de « Zéro Artificialisation Net (ZAN) » introduite par la loi Climat et résilience. </a:t>
            </a:r>
          </a:p>
          <a:p>
            <a:pPr marL="0" indent="0" algn="just">
              <a:buNone/>
            </a:pPr>
            <a:r>
              <a:rPr lang="fr-FR" sz="1500" dirty="0">
                <a:latin typeface="Trebuchet MS" panose="020B0603020202020204" pitchFamily="34" charset="0"/>
              </a:rPr>
              <a:t>Par ailleurs, Lorient Agglomération a accordé un fonds de concours de 1,3 millions d’euros pour la reconversion de l’ancien </a:t>
            </a:r>
            <a:r>
              <a:rPr lang="fr-FR" sz="1500" b="1" dirty="0">
                <a:latin typeface="Trebuchet MS" panose="020B0603020202020204" pitchFamily="34" charset="0"/>
              </a:rPr>
              <a:t>site industriel des Forges </a:t>
            </a:r>
            <a:r>
              <a:rPr lang="fr-FR" sz="1500" dirty="0">
                <a:latin typeface="Trebuchet MS" panose="020B0603020202020204" pitchFamily="34" charset="0"/>
              </a:rPr>
              <a:t>à Inzinzac-Lochrist.</a:t>
            </a:r>
            <a:endParaRPr lang="fr-FR" sz="1500" dirty="0">
              <a:solidFill>
                <a:srgbClr val="07AFAC"/>
              </a:solidFill>
              <a:latin typeface="Trebuchet MS" panose="020B0603020202020204" pitchFamily="34" charset="0"/>
            </a:endParaRPr>
          </a:p>
        </p:txBody>
      </p:sp>
      <p:sp>
        <p:nvSpPr>
          <p:cNvPr id="8" name="Espace réservé du contenu 2">
            <a:extLst>
              <a:ext uri="{FF2B5EF4-FFF2-40B4-BE49-F238E27FC236}">
                <a16:creationId xmlns:a16="http://schemas.microsoft.com/office/drawing/2014/main" id="{6DE58A2C-9D53-4D37-BF9A-317BB9DDA19F}"/>
              </a:ext>
            </a:extLst>
          </p:cNvPr>
          <p:cNvSpPr txBox="1">
            <a:spLocks/>
          </p:cNvSpPr>
          <p:nvPr/>
        </p:nvSpPr>
        <p:spPr>
          <a:xfrm>
            <a:off x="5505450" y="1423693"/>
            <a:ext cx="4880429" cy="23643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dirty="0">
                <a:solidFill>
                  <a:srgbClr val="E9511C"/>
                </a:solidFill>
                <a:latin typeface="Trebuchet MS" panose="020B0603020202020204" pitchFamily="34" charset="0"/>
              </a:rPr>
              <a:t>Mettre en cohérence les filières de formation avec les besoins du territoire</a:t>
            </a:r>
          </a:p>
          <a:p>
            <a:pPr marL="0" indent="0" algn="just">
              <a:buNone/>
            </a:pPr>
            <a:r>
              <a:rPr lang="fr-FR" sz="1500" dirty="0">
                <a:latin typeface="Trebuchet MS" panose="020B0603020202020204" pitchFamily="34" charset="0"/>
              </a:rPr>
              <a:t>Une </a:t>
            </a:r>
            <a:r>
              <a:rPr lang="fr-FR" sz="1500" b="1" dirty="0">
                <a:latin typeface="Trebuchet MS" panose="020B0603020202020204" pitchFamily="34" charset="0"/>
              </a:rPr>
              <a:t>nouvelle formation hydrogène</a:t>
            </a:r>
            <a:r>
              <a:rPr lang="fr-FR" sz="1500" dirty="0">
                <a:latin typeface="Trebuchet MS" panose="020B0603020202020204" pitchFamily="34" charset="0"/>
              </a:rPr>
              <a:t> a été créée à l’ENSIBS, grâce à l’accompagnement de Lorient Agglomération. Dans le cadre du contrat de plan Etat-Région, sur le volet Enseignement supérieur-recherche, un conventionnement a été mis en œuvre pour le soutien à 8 projets de recherche de l’UBS, des centres techniques </a:t>
            </a:r>
            <a:r>
              <a:rPr lang="fr-FR" sz="1500" dirty="0" err="1">
                <a:latin typeface="Trebuchet MS" panose="020B0603020202020204" pitchFamily="34" charset="0"/>
              </a:rPr>
              <a:t>ComposiTIC</a:t>
            </a:r>
            <a:r>
              <a:rPr lang="fr-FR" sz="1500" dirty="0">
                <a:latin typeface="Trebuchet MS" panose="020B0603020202020204" pitchFamily="34" charset="0"/>
              </a:rPr>
              <a:t> et IDMER, ainsi que la réhabilitation du restaurant universitaire du CROUS. </a:t>
            </a:r>
            <a:endParaRPr lang="fr-FR" sz="1500" dirty="0">
              <a:solidFill>
                <a:srgbClr val="07AFAC"/>
              </a:solidFill>
              <a:latin typeface="Trebuchet MS" panose="020B0603020202020204" pitchFamily="34" charset="0"/>
            </a:endParaRPr>
          </a:p>
        </p:txBody>
      </p:sp>
      <p:sp>
        <p:nvSpPr>
          <p:cNvPr id="9" name="Espace réservé du contenu 2">
            <a:extLst>
              <a:ext uri="{FF2B5EF4-FFF2-40B4-BE49-F238E27FC236}">
                <a16:creationId xmlns:a16="http://schemas.microsoft.com/office/drawing/2014/main" id="{6765F6C2-C28C-4F42-A916-8E764F34B4EA}"/>
              </a:ext>
            </a:extLst>
          </p:cNvPr>
          <p:cNvSpPr txBox="1">
            <a:spLocks/>
          </p:cNvSpPr>
          <p:nvPr/>
        </p:nvSpPr>
        <p:spPr>
          <a:xfrm>
            <a:off x="5505449" y="3833313"/>
            <a:ext cx="4880429" cy="23643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dirty="0">
                <a:solidFill>
                  <a:srgbClr val="E9511C"/>
                </a:solidFill>
                <a:latin typeface="Trebuchet MS" panose="020B0603020202020204" pitchFamily="34" charset="0"/>
              </a:rPr>
              <a:t>Garantir le maintien d’une agriculture productive qui sait se réinventer</a:t>
            </a:r>
          </a:p>
          <a:p>
            <a:pPr marL="0" indent="0" algn="just">
              <a:buNone/>
            </a:pPr>
            <a:r>
              <a:rPr lang="fr-FR" sz="1500" dirty="0">
                <a:latin typeface="Trebuchet MS" panose="020B0603020202020204" pitchFamily="34" charset="0"/>
              </a:rPr>
              <a:t>Un </a:t>
            </a:r>
            <a:r>
              <a:rPr lang="fr-FR" sz="1500" b="1" dirty="0">
                <a:latin typeface="Trebuchet MS" panose="020B0603020202020204" pitchFamily="34" charset="0"/>
              </a:rPr>
              <a:t>répertoire des producteurs locaux</a:t>
            </a:r>
            <a:r>
              <a:rPr lang="fr-FR" sz="1500" dirty="0">
                <a:latin typeface="Trebuchet MS" panose="020B0603020202020204" pitchFamily="34" charset="0"/>
              </a:rPr>
              <a:t>, notamment biologiques, destiné aux restaurations collectives, a été mis en place en 2022.Lorient Agglomération a également accompagné la mise en place d’une « Maison de l’alimentation ». Par ailleurs, un appel à projets doté d’une enveloppe de 75K€ a été lancé pour financer des actions contribuant à la sensibilisation de tous les publics au bien-manger.</a:t>
            </a:r>
            <a:endParaRPr lang="fr-FR" sz="1500" dirty="0">
              <a:solidFill>
                <a:srgbClr val="07AFAC"/>
              </a:solidFill>
              <a:latin typeface="Trebuchet MS" panose="020B0603020202020204" pitchFamily="34" charset="0"/>
            </a:endParaRPr>
          </a:p>
        </p:txBody>
      </p:sp>
      <p:pic>
        <p:nvPicPr>
          <p:cNvPr id="10" name="Image 9">
            <a:extLst>
              <a:ext uri="{FF2B5EF4-FFF2-40B4-BE49-F238E27FC236}">
                <a16:creationId xmlns:a16="http://schemas.microsoft.com/office/drawing/2014/main" id="{88353CC2-8FB0-4910-A7B2-1EF8E6281239}"/>
              </a:ext>
            </a:extLst>
          </p:cNvPr>
          <p:cNvPicPr>
            <a:picLocks noChangeAspect="1"/>
          </p:cNvPicPr>
          <p:nvPr/>
        </p:nvPicPr>
        <p:blipFill>
          <a:blip r:embed="rId2"/>
          <a:stretch>
            <a:fillRect/>
          </a:stretch>
        </p:blipFill>
        <p:spPr>
          <a:xfrm>
            <a:off x="10385878" y="1228225"/>
            <a:ext cx="1676400" cy="5210175"/>
          </a:xfrm>
          <a:prstGeom prst="rect">
            <a:avLst/>
          </a:prstGeom>
        </p:spPr>
      </p:pic>
      <p:sp>
        <p:nvSpPr>
          <p:cNvPr id="11" name="Espace réservé du numéro de diapositive 10">
            <a:extLst>
              <a:ext uri="{FF2B5EF4-FFF2-40B4-BE49-F238E27FC236}">
                <a16:creationId xmlns:a16="http://schemas.microsoft.com/office/drawing/2014/main" id="{03F3446C-D53C-45AD-AB2F-A62067281770}"/>
              </a:ext>
            </a:extLst>
          </p:cNvPr>
          <p:cNvSpPr>
            <a:spLocks noGrp="1"/>
          </p:cNvSpPr>
          <p:nvPr>
            <p:ph type="sldNum" sz="quarter" idx="12"/>
          </p:nvPr>
        </p:nvSpPr>
        <p:spPr/>
        <p:txBody>
          <a:bodyPr/>
          <a:lstStyle/>
          <a:p>
            <a:fld id="{B399920C-DA5C-4E9F-A23C-F553F19755F9}" type="slidenum">
              <a:rPr lang="fr-FR" smtClean="0"/>
              <a:t>10</a:t>
            </a:fld>
            <a:endParaRPr lang="fr-FR"/>
          </a:p>
        </p:txBody>
      </p:sp>
    </p:spTree>
    <p:extLst>
      <p:ext uri="{BB962C8B-B14F-4D97-AF65-F5344CB8AC3E}">
        <p14:creationId xmlns:p14="http://schemas.microsoft.com/office/powerpoint/2010/main" val="1062373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841516B8-984A-4427-8A54-29AEA1477025}"/>
              </a:ext>
            </a:extLst>
          </p:cNvPr>
          <p:cNvSpPr txBox="1">
            <a:spLocks noGrp="1"/>
          </p:cNvSpPr>
          <p:nvPr>
            <p:ph type="title"/>
          </p:nvPr>
        </p:nvSpPr>
        <p:spPr>
          <a:xfrm>
            <a:off x="400050" y="52888"/>
            <a:ext cx="124015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rgbClr val="E9511C"/>
                </a:solidFill>
                <a:latin typeface="Trebuchet MS" panose="020B0603020202020204" pitchFamily="34" charset="0"/>
              </a:rPr>
              <a:t>UN TERRITOIRE </a:t>
            </a:r>
            <a:r>
              <a:rPr lang="fr-FR" b="1" dirty="0">
                <a:solidFill>
                  <a:srgbClr val="E9511C"/>
                </a:solidFill>
                <a:latin typeface="Trebuchet MS" panose="020B0603020202020204" pitchFamily="34" charset="0"/>
              </a:rPr>
              <a:t>D’EXCELLENCES MARITIMES</a:t>
            </a:r>
          </a:p>
        </p:txBody>
      </p:sp>
      <p:sp>
        <p:nvSpPr>
          <p:cNvPr id="5" name="Espace réservé du contenu 2">
            <a:extLst>
              <a:ext uri="{FF2B5EF4-FFF2-40B4-BE49-F238E27FC236}">
                <a16:creationId xmlns:a16="http://schemas.microsoft.com/office/drawing/2014/main" id="{94576BA3-F0BA-40F4-84BA-856D6D954291}"/>
              </a:ext>
            </a:extLst>
          </p:cNvPr>
          <p:cNvSpPr txBox="1">
            <a:spLocks/>
          </p:cNvSpPr>
          <p:nvPr/>
        </p:nvSpPr>
        <p:spPr>
          <a:xfrm>
            <a:off x="400050" y="1423693"/>
            <a:ext cx="4880429" cy="23643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dirty="0">
                <a:solidFill>
                  <a:srgbClr val="E9511C"/>
                </a:solidFill>
                <a:latin typeface="Trebuchet MS" panose="020B0603020202020204" pitchFamily="34" charset="0"/>
              </a:rPr>
              <a:t>Conforter les activités maritimes en modernisant les infrastructures</a:t>
            </a:r>
          </a:p>
          <a:p>
            <a:pPr marL="0" indent="0" algn="just">
              <a:buNone/>
            </a:pPr>
            <a:r>
              <a:rPr lang="fr-FR" sz="1500" dirty="0">
                <a:latin typeface="Trebuchet MS" panose="020B0603020202020204" pitchFamily="34" charset="0"/>
              </a:rPr>
              <a:t>Pour soutenir </a:t>
            </a:r>
            <a:r>
              <a:rPr lang="fr-FR" sz="1500" b="1" dirty="0">
                <a:latin typeface="Trebuchet MS" panose="020B0603020202020204" pitchFamily="34" charset="0"/>
              </a:rPr>
              <a:t>l’activité économique de la pêche</a:t>
            </a:r>
            <a:r>
              <a:rPr lang="fr-FR" sz="1500" dirty="0">
                <a:latin typeface="Trebuchet MS" panose="020B0603020202020204" pitchFamily="34" charset="0"/>
              </a:rPr>
              <a:t>, d’importants travaux de modernisation des équipements du port de </a:t>
            </a:r>
            <a:r>
              <a:rPr lang="fr-FR" sz="1500" dirty="0" err="1">
                <a:latin typeface="Trebuchet MS" panose="020B0603020202020204" pitchFamily="34" charset="0"/>
              </a:rPr>
              <a:t>Keroman</a:t>
            </a:r>
            <a:r>
              <a:rPr lang="fr-FR" sz="1500" dirty="0">
                <a:latin typeface="Trebuchet MS" panose="020B0603020202020204" pitchFamily="34" charset="0"/>
              </a:rPr>
              <a:t> sont co-financés par Lorient Agglomération, via le Syndicat mixte du port de pêche de </a:t>
            </a:r>
            <a:r>
              <a:rPr lang="fr-FR" sz="1500" dirty="0" err="1">
                <a:latin typeface="Trebuchet MS" panose="020B0603020202020204" pitchFamily="34" charset="0"/>
              </a:rPr>
              <a:t>Keroman</a:t>
            </a:r>
            <a:r>
              <a:rPr lang="fr-FR" sz="1500" dirty="0">
                <a:latin typeface="Trebuchet MS" panose="020B0603020202020204" pitchFamily="34" charset="0"/>
              </a:rPr>
              <a:t> (SMLK). Lorient Agglomération assure d’ailleurs le pilotage des travaux de construction d’une nouvelle station d’épuration et des réseaux dédiés aux activités du port. Une nouvelle unité de traitement de l’eau de mer destinée aux activités de préparation des produits de la mer a été mise en service en mars 2022.</a:t>
            </a:r>
          </a:p>
          <a:p>
            <a:pPr marL="0" indent="0" algn="just">
              <a:buNone/>
            </a:pPr>
            <a:r>
              <a:rPr lang="fr-FR" sz="1500" dirty="0">
                <a:latin typeface="Trebuchet MS" panose="020B0603020202020204" pitchFamily="34" charset="0"/>
              </a:rPr>
              <a:t>En matière de </a:t>
            </a:r>
            <a:r>
              <a:rPr lang="fr-FR" sz="1500" b="1" dirty="0">
                <a:latin typeface="Trebuchet MS" panose="020B0603020202020204" pitchFamily="34" charset="0"/>
              </a:rPr>
              <a:t>course au large</a:t>
            </a:r>
            <a:r>
              <a:rPr lang="fr-FR" sz="1500" dirty="0">
                <a:latin typeface="Trebuchet MS" panose="020B0603020202020204" pitchFamily="34" charset="0"/>
              </a:rPr>
              <a:t>, 32 des 138 concurrents, toutes catégories, de la route du Rhum étaient basés à Lorient, dont 3 vainqueurs (Ultime, </a:t>
            </a:r>
            <a:r>
              <a:rPr lang="fr-FR" sz="1500" dirty="0" err="1">
                <a:latin typeface="Trebuchet MS" panose="020B0603020202020204" pitchFamily="34" charset="0"/>
              </a:rPr>
              <a:t>Imoca</a:t>
            </a:r>
            <a:r>
              <a:rPr lang="fr-FR" sz="1500" dirty="0">
                <a:latin typeface="Trebuchet MS" panose="020B0603020202020204" pitchFamily="34" charset="0"/>
              </a:rPr>
              <a:t>, Class 40).</a:t>
            </a:r>
          </a:p>
          <a:p>
            <a:pPr marL="0" indent="0" algn="just">
              <a:buNone/>
            </a:pPr>
            <a:r>
              <a:rPr lang="fr-FR" sz="1500" dirty="0">
                <a:latin typeface="Trebuchet MS" panose="020B0603020202020204" pitchFamily="34" charset="0"/>
              </a:rPr>
              <a:t>Concernant </a:t>
            </a:r>
            <a:r>
              <a:rPr lang="fr-FR" sz="1500" b="1" dirty="0">
                <a:latin typeface="Trebuchet MS" panose="020B0603020202020204" pitchFamily="34" charset="0"/>
              </a:rPr>
              <a:t>la plaisance</a:t>
            </a:r>
            <a:r>
              <a:rPr lang="fr-FR" sz="1500" dirty="0">
                <a:latin typeface="Trebuchet MS" panose="020B0603020202020204" pitchFamily="34" charset="0"/>
              </a:rPr>
              <a:t>, 90 places bénéficiant de pontons neufs, ont été aménagées sur le port de </a:t>
            </a:r>
            <a:r>
              <a:rPr lang="fr-FR" sz="1500" dirty="0" err="1">
                <a:latin typeface="Trebuchet MS" panose="020B0603020202020204" pitchFamily="34" charset="0"/>
              </a:rPr>
              <a:t>Kernével</a:t>
            </a:r>
            <a:r>
              <a:rPr lang="fr-FR" sz="1500" dirty="0">
                <a:latin typeface="Trebuchet MS" panose="020B0603020202020204" pitchFamily="34" charset="0"/>
              </a:rPr>
              <a:t>.</a:t>
            </a:r>
            <a:endParaRPr lang="fr-FR" sz="1500" dirty="0">
              <a:solidFill>
                <a:srgbClr val="07AFAC"/>
              </a:solidFill>
              <a:latin typeface="Trebuchet MS" panose="020B0603020202020204" pitchFamily="34" charset="0"/>
            </a:endParaRPr>
          </a:p>
        </p:txBody>
      </p:sp>
      <p:sp>
        <p:nvSpPr>
          <p:cNvPr id="7" name="Espace réservé du contenu 2">
            <a:extLst>
              <a:ext uri="{FF2B5EF4-FFF2-40B4-BE49-F238E27FC236}">
                <a16:creationId xmlns:a16="http://schemas.microsoft.com/office/drawing/2014/main" id="{DD32E875-4049-4DCB-BAA2-10933CBB1D86}"/>
              </a:ext>
            </a:extLst>
          </p:cNvPr>
          <p:cNvSpPr txBox="1">
            <a:spLocks/>
          </p:cNvSpPr>
          <p:nvPr/>
        </p:nvSpPr>
        <p:spPr>
          <a:xfrm>
            <a:off x="6096000" y="1423693"/>
            <a:ext cx="4880429" cy="23643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dirty="0">
                <a:solidFill>
                  <a:srgbClr val="E9511C"/>
                </a:solidFill>
                <a:latin typeface="Trebuchet MS" panose="020B0603020202020204" pitchFamily="34" charset="0"/>
              </a:rPr>
              <a:t>Construire le port de demain</a:t>
            </a:r>
          </a:p>
          <a:p>
            <a:pPr marL="0" indent="0" algn="just">
              <a:buNone/>
            </a:pPr>
            <a:r>
              <a:rPr lang="fr-FR" sz="1500" dirty="0">
                <a:latin typeface="Trebuchet MS" panose="020B0603020202020204" pitchFamily="34" charset="0"/>
              </a:rPr>
              <a:t>Dour </a:t>
            </a:r>
            <a:r>
              <a:rPr lang="fr-FR" sz="1500" dirty="0" err="1">
                <a:latin typeface="Trebuchet MS" panose="020B0603020202020204" pitchFamily="34" charset="0"/>
              </a:rPr>
              <a:t>Glaz</a:t>
            </a:r>
            <a:r>
              <a:rPr lang="fr-FR" sz="1500" dirty="0">
                <a:latin typeface="Trebuchet MS" panose="020B0603020202020204" pitchFamily="34" charset="0"/>
              </a:rPr>
              <a:t>, c’est le nom du programme ambitieux et innovant engagé par Lorient Agglomération pour la modélisation hydro-sédimentaire de la rade et de la mer côtière, pour mieux comprendre le fonctionnement des masses d’eaux marines. La première application concerne </a:t>
            </a:r>
            <a:r>
              <a:rPr lang="fr-FR" sz="1500" b="1" dirty="0">
                <a:latin typeface="Trebuchet MS" panose="020B0603020202020204" pitchFamily="34" charset="0"/>
              </a:rPr>
              <a:t>les dragages</a:t>
            </a:r>
            <a:r>
              <a:rPr lang="fr-FR" sz="1500" dirty="0">
                <a:latin typeface="Trebuchet MS" panose="020B0603020202020204" pitchFamily="34" charset="0"/>
              </a:rPr>
              <a:t>, indispensables pour l’accessibilité des ports et donc leur pleine activité, en vue de réduire leurs impacts sur les milieux. En 2022, Lorient Agglomération a procédé au dragage de 47 500 m</a:t>
            </a:r>
            <a:r>
              <a:rPr lang="fr-FR" sz="1500" baseline="30000" dirty="0">
                <a:latin typeface="Trebuchet MS" panose="020B0603020202020204" pitchFamily="34" charset="0"/>
              </a:rPr>
              <a:t>3</a:t>
            </a:r>
            <a:r>
              <a:rPr lang="fr-FR" sz="1500" dirty="0">
                <a:latin typeface="Trebuchet MS" panose="020B0603020202020204" pitchFamily="34" charset="0"/>
              </a:rPr>
              <a:t> de sédiments. </a:t>
            </a:r>
            <a:endParaRPr lang="fr-FR" sz="1500" dirty="0">
              <a:solidFill>
                <a:srgbClr val="07AFAC"/>
              </a:solidFill>
              <a:latin typeface="Trebuchet MS" panose="020B0603020202020204" pitchFamily="34" charset="0"/>
            </a:endParaRPr>
          </a:p>
        </p:txBody>
      </p:sp>
      <p:pic>
        <p:nvPicPr>
          <p:cNvPr id="9" name="Image 8">
            <a:extLst>
              <a:ext uri="{FF2B5EF4-FFF2-40B4-BE49-F238E27FC236}">
                <a16:creationId xmlns:a16="http://schemas.microsoft.com/office/drawing/2014/main" id="{A14C7B16-6386-4FD1-B25F-06DF4B245E12}"/>
              </a:ext>
            </a:extLst>
          </p:cNvPr>
          <p:cNvPicPr>
            <a:picLocks noChangeAspect="1"/>
          </p:cNvPicPr>
          <p:nvPr/>
        </p:nvPicPr>
        <p:blipFill>
          <a:blip r:embed="rId2"/>
          <a:stretch>
            <a:fillRect/>
          </a:stretch>
        </p:blipFill>
        <p:spPr>
          <a:xfrm>
            <a:off x="6206868" y="4033837"/>
            <a:ext cx="4769561" cy="2493963"/>
          </a:xfrm>
          <a:prstGeom prst="rect">
            <a:avLst/>
          </a:prstGeom>
        </p:spPr>
      </p:pic>
      <p:sp>
        <p:nvSpPr>
          <p:cNvPr id="10" name="Espace réservé du numéro de diapositive 9">
            <a:extLst>
              <a:ext uri="{FF2B5EF4-FFF2-40B4-BE49-F238E27FC236}">
                <a16:creationId xmlns:a16="http://schemas.microsoft.com/office/drawing/2014/main" id="{D63DC112-A711-46A1-A975-E2D2C9684698}"/>
              </a:ext>
            </a:extLst>
          </p:cNvPr>
          <p:cNvSpPr>
            <a:spLocks noGrp="1"/>
          </p:cNvSpPr>
          <p:nvPr>
            <p:ph type="sldNum" sz="quarter" idx="12"/>
          </p:nvPr>
        </p:nvSpPr>
        <p:spPr/>
        <p:txBody>
          <a:bodyPr/>
          <a:lstStyle/>
          <a:p>
            <a:fld id="{B399920C-DA5C-4E9F-A23C-F553F19755F9}" type="slidenum">
              <a:rPr lang="fr-FR" smtClean="0"/>
              <a:t>11</a:t>
            </a:fld>
            <a:endParaRPr lang="fr-FR"/>
          </a:p>
        </p:txBody>
      </p:sp>
    </p:spTree>
    <p:extLst>
      <p:ext uri="{BB962C8B-B14F-4D97-AF65-F5344CB8AC3E}">
        <p14:creationId xmlns:p14="http://schemas.microsoft.com/office/powerpoint/2010/main" val="163990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4BA1C442-60DD-4CF4-A1AD-0928604C1E6D}"/>
              </a:ext>
            </a:extLst>
          </p:cNvPr>
          <p:cNvSpPr txBox="1">
            <a:spLocks noGrp="1"/>
          </p:cNvSpPr>
          <p:nvPr>
            <p:ph type="title"/>
          </p:nvPr>
        </p:nvSpPr>
        <p:spPr>
          <a:xfrm>
            <a:off x="8534400" y="186238"/>
            <a:ext cx="3352800" cy="4043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200" dirty="0">
                <a:solidFill>
                  <a:srgbClr val="E9511C"/>
                </a:solidFill>
                <a:latin typeface="Trebuchet MS" panose="020B0603020202020204" pitchFamily="34" charset="0"/>
              </a:rPr>
              <a:t>UN TERRITOIRE </a:t>
            </a:r>
            <a:r>
              <a:rPr lang="fr-FR" sz="1200" b="1" dirty="0">
                <a:solidFill>
                  <a:srgbClr val="E9511C"/>
                </a:solidFill>
                <a:latin typeface="Trebuchet MS" panose="020B0603020202020204" pitchFamily="34" charset="0"/>
              </a:rPr>
              <a:t>D’EXCELLENCES MARITIMES</a:t>
            </a:r>
          </a:p>
        </p:txBody>
      </p:sp>
      <p:sp>
        <p:nvSpPr>
          <p:cNvPr id="5" name="Espace réservé du numéro de diapositive 4">
            <a:extLst>
              <a:ext uri="{FF2B5EF4-FFF2-40B4-BE49-F238E27FC236}">
                <a16:creationId xmlns:a16="http://schemas.microsoft.com/office/drawing/2014/main" id="{620C497C-65A9-48C9-AE95-08781CD25B41}"/>
              </a:ext>
            </a:extLst>
          </p:cNvPr>
          <p:cNvSpPr>
            <a:spLocks noGrp="1"/>
          </p:cNvSpPr>
          <p:nvPr>
            <p:ph type="sldNum" sz="quarter" idx="12"/>
          </p:nvPr>
        </p:nvSpPr>
        <p:spPr/>
        <p:txBody>
          <a:bodyPr/>
          <a:lstStyle/>
          <a:p>
            <a:fld id="{B399920C-DA5C-4E9F-A23C-F553F19755F9}" type="slidenum">
              <a:rPr lang="fr-FR" smtClean="0"/>
              <a:t>12</a:t>
            </a:fld>
            <a:endParaRPr lang="fr-FR"/>
          </a:p>
        </p:txBody>
      </p:sp>
      <p:sp>
        <p:nvSpPr>
          <p:cNvPr id="6" name="Espace réservé du contenu 2">
            <a:extLst>
              <a:ext uri="{FF2B5EF4-FFF2-40B4-BE49-F238E27FC236}">
                <a16:creationId xmlns:a16="http://schemas.microsoft.com/office/drawing/2014/main" id="{3B955B3F-FA9F-4028-8D3D-688F52BC2FCA}"/>
              </a:ext>
            </a:extLst>
          </p:cNvPr>
          <p:cNvSpPr txBox="1">
            <a:spLocks/>
          </p:cNvSpPr>
          <p:nvPr/>
        </p:nvSpPr>
        <p:spPr>
          <a:xfrm>
            <a:off x="838200" y="740772"/>
            <a:ext cx="4880429" cy="23643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dirty="0">
                <a:solidFill>
                  <a:srgbClr val="E9511C"/>
                </a:solidFill>
                <a:latin typeface="Trebuchet MS" panose="020B0603020202020204" pitchFamily="34" charset="0"/>
              </a:rPr>
              <a:t>Faire de Lorient La Base, la capitale du nautisme</a:t>
            </a:r>
          </a:p>
          <a:p>
            <a:pPr marL="0" indent="0" algn="just">
              <a:buNone/>
            </a:pPr>
            <a:r>
              <a:rPr lang="fr-FR" sz="1500" dirty="0">
                <a:latin typeface="Trebuchet MS" panose="020B0603020202020204" pitchFamily="34" charset="0"/>
              </a:rPr>
              <a:t>Lorient Agglomération soutient </a:t>
            </a:r>
            <a:r>
              <a:rPr lang="fr-FR" sz="1500" b="1" dirty="0">
                <a:latin typeface="Trebuchet MS" panose="020B0603020202020204" pitchFamily="34" charset="0"/>
              </a:rPr>
              <a:t>la course au large</a:t>
            </a:r>
            <a:r>
              <a:rPr lang="fr-FR" sz="1500" dirty="0">
                <a:latin typeface="Trebuchet MS" panose="020B0603020202020204" pitchFamily="34" charset="0"/>
              </a:rPr>
              <a:t>, des classes mini 6,50 jusqu’aux </a:t>
            </a:r>
            <a:r>
              <a:rPr lang="fr-FR" sz="1500" dirty="0" err="1">
                <a:latin typeface="Trebuchet MS" panose="020B0603020202020204" pitchFamily="34" charset="0"/>
              </a:rPr>
              <a:t>Imocas</a:t>
            </a:r>
            <a:r>
              <a:rPr lang="fr-FR" sz="1500" dirty="0">
                <a:latin typeface="Trebuchet MS" panose="020B0603020202020204" pitchFamily="34" charset="0"/>
              </a:rPr>
              <a:t> et trimarans </a:t>
            </a:r>
            <a:r>
              <a:rPr lang="fr-FR" sz="1500" dirty="0" err="1">
                <a:latin typeface="Trebuchet MS" panose="020B0603020202020204" pitchFamily="34" charset="0"/>
              </a:rPr>
              <a:t>Ultim</a:t>
            </a:r>
            <a:r>
              <a:rPr lang="fr-FR" sz="1500" dirty="0">
                <a:latin typeface="Trebuchet MS" panose="020B0603020202020204" pitchFamily="34" charset="0"/>
              </a:rPr>
              <a:t>, au travers de l’association Lorient Grand Large et l’organisation de courses telles que la </a:t>
            </a:r>
            <a:r>
              <a:rPr lang="fr-FR" sz="1500" dirty="0" err="1">
                <a:latin typeface="Trebuchet MS" panose="020B0603020202020204" pitchFamily="34" charset="0"/>
              </a:rPr>
              <a:t>Plastimo</a:t>
            </a:r>
            <a:r>
              <a:rPr lang="fr-FR" sz="1500" dirty="0">
                <a:latin typeface="Trebuchet MS" panose="020B0603020202020204" pitchFamily="34" charset="0"/>
              </a:rPr>
              <a:t> Lorient Mini, le Défi Azimut-Lorient Agglomération ou encore la première édition des 24H </a:t>
            </a:r>
            <a:r>
              <a:rPr lang="fr-FR" sz="1500" dirty="0" err="1">
                <a:latin typeface="Trebuchet MS" panose="020B0603020202020204" pitchFamily="34" charset="0"/>
              </a:rPr>
              <a:t>Ultim</a:t>
            </a:r>
            <a:r>
              <a:rPr lang="fr-FR" sz="1500" dirty="0">
                <a:latin typeface="Trebuchet MS" panose="020B0603020202020204" pitchFamily="34" charset="0"/>
              </a:rPr>
              <a:t>. L’année 2022 a été marquée par l’ouverture d’un nouveau lien entre le pôle course au large et le port de pêche, et s’est traduit par la libération d’emprises complémentaires sur la pointe de </a:t>
            </a:r>
            <a:r>
              <a:rPr lang="fr-FR" sz="1500" dirty="0" err="1">
                <a:latin typeface="Trebuchet MS" panose="020B0603020202020204" pitchFamily="34" charset="0"/>
              </a:rPr>
              <a:t>Keroman</a:t>
            </a:r>
            <a:r>
              <a:rPr lang="fr-FR" sz="1500" dirty="0">
                <a:latin typeface="Trebuchet MS" panose="020B0603020202020204" pitchFamily="34" charset="0"/>
              </a:rPr>
              <a:t> pour permettre l’accueil de nouveaux teams, avec la construction d’un nouveau hangar qui permettra d’accueillir 2 IMOCA à proximité du K4 (Thomas </a:t>
            </a:r>
            <a:r>
              <a:rPr lang="fr-FR" sz="1500" dirty="0" err="1">
                <a:latin typeface="Trebuchet MS" panose="020B0603020202020204" pitchFamily="34" charset="0"/>
              </a:rPr>
              <a:t>Ruyant</a:t>
            </a:r>
            <a:r>
              <a:rPr lang="fr-FR" sz="1500" dirty="0">
                <a:latin typeface="Trebuchet MS" panose="020B0603020202020204" pitchFamily="34" charset="0"/>
              </a:rPr>
              <a:t> Racing) ou encore le team PRB/HOLCIM.</a:t>
            </a:r>
            <a:endParaRPr lang="fr-FR" sz="1500" dirty="0">
              <a:solidFill>
                <a:srgbClr val="07AFAC"/>
              </a:solidFill>
              <a:latin typeface="Trebuchet MS" panose="020B0603020202020204" pitchFamily="34" charset="0"/>
            </a:endParaRPr>
          </a:p>
        </p:txBody>
      </p:sp>
      <p:sp>
        <p:nvSpPr>
          <p:cNvPr id="7" name="Espace réservé du contenu 2">
            <a:extLst>
              <a:ext uri="{FF2B5EF4-FFF2-40B4-BE49-F238E27FC236}">
                <a16:creationId xmlns:a16="http://schemas.microsoft.com/office/drawing/2014/main" id="{B62CC0A3-D3D0-477B-8474-6305DDE7D5C3}"/>
              </a:ext>
            </a:extLst>
          </p:cNvPr>
          <p:cNvSpPr txBox="1">
            <a:spLocks/>
          </p:cNvSpPr>
          <p:nvPr/>
        </p:nvSpPr>
        <p:spPr>
          <a:xfrm>
            <a:off x="838199" y="4174534"/>
            <a:ext cx="4880429" cy="23643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dirty="0">
                <a:solidFill>
                  <a:srgbClr val="E9511C"/>
                </a:solidFill>
                <a:latin typeface="Trebuchet MS" panose="020B0603020202020204" pitchFamily="34" charset="0"/>
              </a:rPr>
              <a:t>Fédérer les acteurs maritimes du territoire</a:t>
            </a:r>
          </a:p>
          <a:p>
            <a:pPr marL="0" indent="0" algn="just">
              <a:buNone/>
            </a:pPr>
            <a:r>
              <a:rPr lang="fr-FR" sz="1500" dirty="0">
                <a:latin typeface="Trebuchet MS" panose="020B0603020202020204" pitchFamily="34" charset="0"/>
              </a:rPr>
              <a:t>Un événement maritime marquant pour le territoire a été organisé pour la première fois en 2022 : il s’agit de </a:t>
            </a:r>
            <a:r>
              <a:rPr lang="fr-FR" sz="1500" b="1" dirty="0">
                <a:latin typeface="Trebuchet MS" panose="020B0603020202020204" pitchFamily="34" charset="0"/>
              </a:rPr>
              <a:t>Lorient Océan, festival maritime grand public dédié aux activités de la rade de Lorient</a:t>
            </a:r>
            <a:r>
              <a:rPr lang="fr-FR" sz="1500" dirty="0">
                <a:latin typeface="Trebuchet MS" panose="020B0603020202020204" pitchFamily="34" charset="0"/>
              </a:rPr>
              <a:t>. Lorient Agglomération a apporté son soutien financier à hauteur de 200 k€. Cette première édition a connu un vrai succès d’estime : 7 000 « sloop », le porte-clefs donnant accès à certaines animations, ont notamment été vendus. Le concert de Grand Corps malade a quant à lui accueilli environ 6 000 personnes.</a:t>
            </a:r>
            <a:endParaRPr lang="fr-FR" sz="1500" dirty="0">
              <a:solidFill>
                <a:srgbClr val="07AFAC"/>
              </a:solidFill>
              <a:latin typeface="Trebuchet MS" panose="020B0603020202020204" pitchFamily="34" charset="0"/>
            </a:endParaRPr>
          </a:p>
        </p:txBody>
      </p:sp>
      <p:pic>
        <p:nvPicPr>
          <p:cNvPr id="8" name="Image 7">
            <a:extLst>
              <a:ext uri="{FF2B5EF4-FFF2-40B4-BE49-F238E27FC236}">
                <a16:creationId xmlns:a16="http://schemas.microsoft.com/office/drawing/2014/main" id="{A2F5C0C8-DB7F-4740-B40D-8FDBE6077642}"/>
              </a:ext>
            </a:extLst>
          </p:cNvPr>
          <p:cNvPicPr>
            <a:picLocks noChangeAspect="1"/>
          </p:cNvPicPr>
          <p:nvPr/>
        </p:nvPicPr>
        <p:blipFill>
          <a:blip r:embed="rId2"/>
          <a:stretch>
            <a:fillRect/>
          </a:stretch>
        </p:blipFill>
        <p:spPr>
          <a:xfrm>
            <a:off x="5718628" y="740772"/>
            <a:ext cx="1847850" cy="3524250"/>
          </a:xfrm>
          <a:prstGeom prst="rect">
            <a:avLst/>
          </a:prstGeom>
        </p:spPr>
      </p:pic>
      <p:pic>
        <p:nvPicPr>
          <p:cNvPr id="9" name="Image 8">
            <a:extLst>
              <a:ext uri="{FF2B5EF4-FFF2-40B4-BE49-F238E27FC236}">
                <a16:creationId xmlns:a16="http://schemas.microsoft.com/office/drawing/2014/main" id="{CF8CD762-DA0C-4C77-856F-7F53BCF34CBD}"/>
              </a:ext>
            </a:extLst>
          </p:cNvPr>
          <p:cNvPicPr>
            <a:picLocks noChangeAspect="1"/>
          </p:cNvPicPr>
          <p:nvPr/>
        </p:nvPicPr>
        <p:blipFill>
          <a:blip r:embed="rId3"/>
          <a:stretch>
            <a:fillRect/>
          </a:stretch>
        </p:blipFill>
        <p:spPr>
          <a:xfrm>
            <a:off x="7412604" y="660967"/>
            <a:ext cx="3767025" cy="5695383"/>
          </a:xfrm>
          <a:prstGeom prst="rect">
            <a:avLst/>
          </a:prstGeom>
        </p:spPr>
      </p:pic>
    </p:spTree>
    <p:extLst>
      <p:ext uri="{BB962C8B-B14F-4D97-AF65-F5344CB8AC3E}">
        <p14:creationId xmlns:p14="http://schemas.microsoft.com/office/powerpoint/2010/main" val="1381099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F2ECF14-09FC-46A1-894A-2EE49802F750}"/>
              </a:ext>
            </a:extLst>
          </p:cNvPr>
          <p:cNvSpPr>
            <a:spLocks noGrp="1"/>
          </p:cNvSpPr>
          <p:nvPr>
            <p:ph type="sldNum" sz="quarter" idx="12"/>
          </p:nvPr>
        </p:nvSpPr>
        <p:spPr/>
        <p:txBody>
          <a:bodyPr/>
          <a:lstStyle/>
          <a:p>
            <a:fld id="{B399920C-DA5C-4E9F-A23C-F553F19755F9}" type="slidenum">
              <a:rPr lang="fr-FR" smtClean="0"/>
              <a:t>13</a:t>
            </a:fld>
            <a:endParaRPr lang="fr-FR"/>
          </a:p>
        </p:txBody>
      </p:sp>
      <p:sp>
        <p:nvSpPr>
          <p:cNvPr id="5" name="Titre 1">
            <a:extLst>
              <a:ext uri="{FF2B5EF4-FFF2-40B4-BE49-F238E27FC236}">
                <a16:creationId xmlns:a16="http://schemas.microsoft.com/office/drawing/2014/main" id="{A3C9B58A-50F4-4D03-A5EC-424A3A0EAC02}"/>
              </a:ext>
            </a:extLst>
          </p:cNvPr>
          <p:cNvSpPr txBox="1">
            <a:spLocks noGrp="1"/>
          </p:cNvSpPr>
          <p:nvPr>
            <p:ph type="title"/>
          </p:nvPr>
        </p:nvSpPr>
        <p:spPr>
          <a:xfrm>
            <a:off x="260350" y="0"/>
            <a:ext cx="110934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rgbClr val="E9511C"/>
                </a:solidFill>
                <a:latin typeface="Trebuchet MS" panose="020B0603020202020204" pitchFamily="34" charset="0"/>
              </a:rPr>
              <a:t>UN TERRITOIRE</a:t>
            </a:r>
            <a:r>
              <a:rPr lang="fr-FR" b="1" dirty="0">
                <a:solidFill>
                  <a:srgbClr val="E9511C"/>
                </a:solidFill>
                <a:latin typeface="Trebuchet MS" panose="020B0603020202020204" pitchFamily="34" charset="0"/>
              </a:rPr>
              <a:t> </a:t>
            </a:r>
            <a:r>
              <a:rPr lang="fr-FR" dirty="0">
                <a:solidFill>
                  <a:srgbClr val="E9511C"/>
                </a:solidFill>
                <a:latin typeface="Trebuchet MS" panose="020B0603020202020204" pitchFamily="34" charset="0"/>
              </a:rPr>
              <a:t>ATTRACTIF </a:t>
            </a:r>
            <a:r>
              <a:rPr lang="fr-FR" b="1" dirty="0">
                <a:solidFill>
                  <a:srgbClr val="E9511C"/>
                </a:solidFill>
                <a:latin typeface="Trebuchet MS" panose="020B0603020202020204" pitchFamily="34" charset="0"/>
              </a:rPr>
              <a:t>AU BÉNÉFICE</a:t>
            </a:r>
            <a:br>
              <a:rPr lang="fr-FR" b="1" dirty="0">
                <a:solidFill>
                  <a:srgbClr val="E9511C"/>
                </a:solidFill>
                <a:latin typeface="Trebuchet MS" panose="020B0603020202020204" pitchFamily="34" charset="0"/>
              </a:rPr>
            </a:br>
            <a:r>
              <a:rPr lang="fr-FR" b="1" dirty="0">
                <a:solidFill>
                  <a:srgbClr val="E9511C"/>
                </a:solidFill>
                <a:latin typeface="Trebuchet MS" panose="020B0603020202020204" pitchFamily="34" charset="0"/>
              </a:rPr>
              <a:t>DE L’EMPLOI</a:t>
            </a:r>
          </a:p>
        </p:txBody>
      </p:sp>
      <p:sp>
        <p:nvSpPr>
          <p:cNvPr id="6" name="Espace réservé du contenu 2">
            <a:extLst>
              <a:ext uri="{FF2B5EF4-FFF2-40B4-BE49-F238E27FC236}">
                <a16:creationId xmlns:a16="http://schemas.microsoft.com/office/drawing/2014/main" id="{6FF1F4D6-6C4F-42E6-89F9-7170A5227FDF}"/>
              </a:ext>
            </a:extLst>
          </p:cNvPr>
          <p:cNvSpPr txBox="1">
            <a:spLocks/>
          </p:cNvSpPr>
          <p:nvPr/>
        </p:nvSpPr>
        <p:spPr>
          <a:xfrm>
            <a:off x="260350" y="1762624"/>
            <a:ext cx="4880429" cy="23643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dirty="0">
                <a:solidFill>
                  <a:srgbClr val="E9511C"/>
                </a:solidFill>
                <a:latin typeface="Trebuchet MS" panose="020B0603020202020204" pitchFamily="34" charset="0"/>
              </a:rPr>
              <a:t>Faire de Lorient La Base, la capitale du nautisme</a:t>
            </a:r>
          </a:p>
          <a:p>
            <a:pPr marL="0" indent="0" algn="just">
              <a:buNone/>
            </a:pPr>
            <a:r>
              <a:rPr lang="fr-FR" sz="1500" dirty="0">
                <a:latin typeface="Trebuchet MS" panose="020B0603020202020204" pitchFamily="34" charset="0"/>
              </a:rPr>
              <a:t>Les grands événements sont des vecteurs puissants au service de l’attractivité, nourrissant la fierté de vivre sur un territoire animé de temps forts de qualité, ouvert sur le monde, accessibles à tous… En 2022, </a:t>
            </a:r>
            <a:r>
              <a:rPr lang="fr-FR" sz="1500" b="1" dirty="0">
                <a:latin typeface="Trebuchet MS" panose="020B0603020202020204" pitchFamily="34" charset="0"/>
              </a:rPr>
              <a:t>trois grands événements</a:t>
            </a:r>
            <a:r>
              <a:rPr lang="fr-FR" sz="1500" dirty="0">
                <a:latin typeface="Trebuchet MS" panose="020B0603020202020204" pitchFamily="34" charset="0"/>
              </a:rPr>
              <a:t> soutenus par Lorient Agglomération s’inscrivent pleinement dans cette dynamique :</a:t>
            </a:r>
          </a:p>
          <a:p>
            <a:pPr marL="0" indent="0" algn="just">
              <a:buNone/>
            </a:pPr>
            <a:r>
              <a:rPr lang="fr-FR" sz="1500" dirty="0">
                <a:latin typeface="Trebuchet MS" panose="020B0603020202020204" pitchFamily="34" charset="0"/>
              </a:rPr>
              <a:t>• Le retour de la goélette scientifique Tara à son port d’attache les 15 et 16 octobre a rassemblé plus de 5 000 visiteurs sur les quais de Lorient la Base, </a:t>
            </a:r>
          </a:p>
          <a:p>
            <a:pPr marL="0" indent="0" algn="just">
              <a:buNone/>
            </a:pPr>
            <a:r>
              <a:rPr lang="fr-FR" sz="1500" dirty="0">
                <a:latin typeface="Trebuchet MS" panose="020B0603020202020204" pitchFamily="34" charset="0"/>
              </a:rPr>
              <a:t>• La première édition de l’évènement Lorient Océans, festival maritime, aura attiré plus de 6 000 visiteurs du 7 au 10 juillet 2022.</a:t>
            </a:r>
          </a:p>
          <a:p>
            <a:pPr marL="0" indent="0" algn="just">
              <a:buNone/>
            </a:pPr>
            <a:r>
              <a:rPr lang="fr-FR" sz="1500" dirty="0">
                <a:latin typeface="Trebuchet MS" panose="020B0603020202020204" pitchFamily="34" charset="0"/>
              </a:rPr>
              <a:t>• Du 3 au 10 décembre, l’Agglomération s’affichait au Salon du Nautic à Paris, aux côtés d’autres territoires phares de la filière, réunis par Bretagne Développement Innovation sous le Pavillon Bretagne.</a:t>
            </a:r>
            <a:endParaRPr lang="fr-FR" sz="1500" dirty="0">
              <a:solidFill>
                <a:srgbClr val="07AFAC"/>
              </a:solidFill>
              <a:latin typeface="Trebuchet MS" panose="020B0603020202020204" pitchFamily="34" charset="0"/>
            </a:endParaRPr>
          </a:p>
        </p:txBody>
      </p:sp>
      <p:sp>
        <p:nvSpPr>
          <p:cNvPr id="7" name="Espace réservé du contenu 2">
            <a:extLst>
              <a:ext uri="{FF2B5EF4-FFF2-40B4-BE49-F238E27FC236}">
                <a16:creationId xmlns:a16="http://schemas.microsoft.com/office/drawing/2014/main" id="{F0A7FF6C-5FED-4F11-8301-2CD3F27F133E}"/>
              </a:ext>
            </a:extLst>
          </p:cNvPr>
          <p:cNvSpPr txBox="1">
            <a:spLocks/>
          </p:cNvSpPr>
          <p:nvPr/>
        </p:nvSpPr>
        <p:spPr>
          <a:xfrm>
            <a:off x="5353613" y="1781627"/>
            <a:ext cx="4880429" cy="18966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dirty="0">
                <a:solidFill>
                  <a:srgbClr val="E9511C"/>
                </a:solidFill>
                <a:latin typeface="Trebuchet MS" panose="020B0603020202020204" pitchFamily="34" charset="0"/>
              </a:rPr>
              <a:t>Soutenir et attirer les porteurs de projets et les talents</a:t>
            </a:r>
          </a:p>
          <a:p>
            <a:pPr marL="0" indent="0" algn="just">
              <a:buNone/>
            </a:pPr>
            <a:r>
              <a:rPr lang="fr-FR" sz="1500" dirty="0">
                <a:latin typeface="Trebuchet MS" panose="020B0603020202020204" pitchFamily="34" charset="0"/>
              </a:rPr>
              <a:t>Lorient Agglomération cofinance avec la Région, le dispositif « </a:t>
            </a:r>
            <a:r>
              <a:rPr lang="fr-FR" sz="1500" b="1" dirty="0" err="1">
                <a:latin typeface="Trebuchet MS" panose="020B0603020202020204" pitchFamily="34" charset="0"/>
              </a:rPr>
              <a:t>Pass</a:t>
            </a:r>
            <a:r>
              <a:rPr lang="fr-FR" sz="1500" b="1" dirty="0">
                <a:latin typeface="Trebuchet MS" panose="020B0603020202020204" pitchFamily="34" charset="0"/>
              </a:rPr>
              <a:t> commerce et artisanat</a:t>
            </a:r>
            <a:r>
              <a:rPr lang="fr-FR" sz="1500" dirty="0">
                <a:latin typeface="Trebuchet MS" panose="020B0603020202020204" pitchFamily="34" charset="0"/>
              </a:rPr>
              <a:t> ». En 2022, celui-ci a permis de soutenir plus de 100 structures et a ainsi contribué à la réalisation de plus de 6 millions d’euros d’investissement et la création d’une centaine d’emplois.</a:t>
            </a:r>
            <a:endParaRPr lang="fr-FR" sz="1500" dirty="0">
              <a:solidFill>
                <a:srgbClr val="07AFAC"/>
              </a:solidFill>
              <a:latin typeface="Trebuchet MS" panose="020B0603020202020204" pitchFamily="34" charset="0"/>
            </a:endParaRPr>
          </a:p>
        </p:txBody>
      </p:sp>
      <p:sp>
        <p:nvSpPr>
          <p:cNvPr id="8" name="Espace réservé du contenu 2">
            <a:extLst>
              <a:ext uri="{FF2B5EF4-FFF2-40B4-BE49-F238E27FC236}">
                <a16:creationId xmlns:a16="http://schemas.microsoft.com/office/drawing/2014/main" id="{32D97545-83E9-48C6-911B-3EC58B48C616}"/>
              </a:ext>
            </a:extLst>
          </p:cNvPr>
          <p:cNvSpPr txBox="1">
            <a:spLocks/>
          </p:cNvSpPr>
          <p:nvPr/>
        </p:nvSpPr>
        <p:spPr>
          <a:xfrm>
            <a:off x="5353614" y="3983284"/>
            <a:ext cx="4880429" cy="18966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dirty="0">
                <a:solidFill>
                  <a:srgbClr val="E9511C"/>
                </a:solidFill>
                <a:latin typeface="Trebuchet MS" panose="020B0603020202020204" pitchFamily="34" charset="0"/>
              </a:rPr>
              <a:t>Renforcer l’attractivité des métiers du territoire</a:t>
            </a:r>
          </a:p>
          <a:p>
            <a:pPr marL="0" indent="0" algn="just">
              <a:buNone/>
            </a:pPr>
            <a:r>
              <a:rPr lang="fr-FR" sz="1500" dirty="0">
                <a:latin typeface="Trebuchet MS" panose="020B0603020202020204" pitchFamily="34" charset="0"/>
              </a:rPr>
              <a:t>Des échanges ont été initiés avec l’UBS pour la création d’une formation sur l’hydrogène à l’ENSIBS afin d’anticiper les besoins de l’écosystème en cours de construction sur le territoire. Par ailleurs, le salon </a:t>
            </a:r>
            <a:r>
              <a:rPr lang="fr-FR" sz="1500" dirty="0" err="1">
                <a:latin typeface="Trebuchet MS" panose="020B0603020202020204" pitchFamily="34" charset="0"/>
              </a:rPr>
              <a:t>Pro&amp;Mer</a:t>
            </a:r>
            <a:r>
              <a:rPr lang="fr-FR" sz="1500" dirty="0">
                <a:latin typeface="Trebuchet MS" panose="020B0603020202020204" pitchFamily="34" charset="0"/>
              </a:rPr>
              <a:t> organisé par Bretagne Pôle Naval a été soutenu afin de faire mieux connaitre les métiers et formations du maritimes et favoriser ainsi l’insertion professionnelle dans ces métiers.</a:t>
            </a:r>
            <a:endParaRPr lang="fr-FR" sz="1500" dirty="0">
              <a:solidFill>
                <a:srgbClr val="07AFAC"/>
              </a:solidFill>
              <a:latin typeface="Trebuchet MS" panose="020B0603020202020204" pitchFamily="34" charset="0"/>
            </a:endParaRPr>
          </a:p>
        </p:txBody>
      </p:sp>
      <p:pic>
        <p:nvPicPr>
          <p:cNvPr id="11" name="Image 10">
            <a:extLst>
              <a:ext uri="{FF2B5EF4-FFF2-40B4-BE49-F238E27FC236}">
                <a16:creationId xmlns:a16="http://schemas.microsoft.com/office/drawing/2014/main" id="{8F882743-A42D-4127-9957-271DADE13626}"/>
              </a:ext>
            </a:extLst>
          </p:cNvPr>
          <p:cNvPicPr>
            <a:picLocks noChangeAspect="1"/>
          </p:cNvPicPr>
          <p:nvPr/>
        </p:nvPicPr>
        <p:blipFill>
          <a:blip r:embed="rId2"/>
          <a:stretch>
            <a:fillRect/>
          </a:stretch>
        </p:blipFill>
        <p:spPr>
          <a:xfrm>
            <a:off x="10240778" y="3191333"/>
            <a:ext cx="1647825" cy="3238500"/>
          </a:xfrm>
          <a:prstGeom prst="rect">
            <a:avLst/>
          </a:prstGeom>
        </p:spPr>
      </p:pic>
    </p:spTree>
    <p:extLst>
      <p:ext uri="{BB962C8B-B14F-4D97-AF65-F5344CB8AC3E}">
        <p14:creationId xmlns:p14="http://schemas.microsoft.com/office/powerpoint/2010/main" val="3372854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05F158C-AACF-4BAE-AB63-3D089E352B63}"/>
              </a:ext>
            </a:extLst>
          </p:cNvPr>
          <p:cNvSpPr>
            <a:spLocks noGrp="1"/>
          </p:cNvSpPr>
          <p:nvPr>
            <p:ph type="sldNum" sz="quarter" idx="12"/>
          </p:nvPr>
        </p:nvSpPr>
        <p:spPr/>
        <p:txBody>
          <a:bodyPr/>
          <a:lstStyle/>
          <a:p>
            <a:fld id="{B399920C-DA5C-4E9F-A23C-F553F19755F9}" type="slidenum">
              <a:rPr lang="fr-FR" smtClean="0"/>
              <a:t>14</a:t>
            </a:fld>
            <a:endParaRPr lang="fr-FR"/>
          </a:p>
        </p:txBody>
      </p:sp>
      <p:sp>
        <p:nvSpPr>
          <p:cNvPr id="5" name="Titre 1">
            <a:extLst>
              <a:ext uri="{FF2B5EF4-FFF2-40B4-BE49-F238E27FC236}">
                <a16:creationId xmlns:a16="http://schemas.microsoft.com/office/drawing/2014/main" id="{BBB128CE-D85C-430D-89BF-72B53EF7C0E8}"/>
              </a:ext>
            </a:extLst>
          </p:cNvPr>
          <p:cNvSpPr txBox="1">
            <a:spLocks noGrp="1"/>
          </p:cNvSpPr>
          <p:nvPr>
            <p:ph type="title"/>
          </p:nvPr>
        </p:nvSpPr>
        <p:spPr>
          <a:xfrm>
            <a:off x="144802" y="-7483"/>
            <a:ext cx="12192000"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rgbClr val="E9511C"/>
                </a:solidFill>
                <a:latin typeface="Trebuchet MS" panose="020B0603020202020204" pitchFamily="34" charset="0"/>
              </a:rPr>
              <a:t>UN TERRITOIRE TOURISTIQUE RESPONSABLE, </a:t>
            </a:r>
            <a:r>
              <a:rPr lang="fr-FR" dirty="0">
                <a:solidFill>
                  <a:srgbClr val="E9511C"/>
                </a:solidFill>
                <a:latin typeface="Trebuchet MS" panose="020B0603020202020204" pitchFamily="34" charset="0"/>
              </a:rPr>
              <a:t>FORT DE SES DIVERSITÉS ENTRE MER, RADE ET VALLÉES</a:t>
            </a:r>
            <a:endParaRPr lang="fr-FR" b="1" dirty="0">
              <a:solidFill>
                <a:srgbClr val="E9511C"/>
              </a:solidFill>
              <a:latin typeface="Trebuchet MS" panose="020B0603020202020204" pitchFamily="34" charset="0"/>
            </a:endParaRPr>
          </a:p>
        </p:txBody>
      </p:sp>
      <p:sp>
        <p:nvSpPr>
          <p:cNvPr id="6" name="Espace réservé du contenu 2">
            <a:extLst>
              <a:ext uri="{FF2B5EF4-FFF2-40B4-BE49-F238E27FC236}">
                <a16:creationId xmlns:a16="http://schemas.microsoft.com/office/drawing/2014/main" id="{492CE693-5E6B-413A-AEDE-903BBA06E46A}"/>
              </a:ext>
            </a:extLst>
          </p:cNvPr>
          <p:cNvSpPr txBox="1">
            <a:spLocks/>
          </p:cNvSpPr>
          <p:nvPr/>
        </p:nvSpPr>
        <p:spPr>
          <a:xfrm>
            <a:off x="144802" y="1462088"/>
            <a:ext cx="4047332" cy="18966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dirty="0">
                <a:solidFill>
                  <a:srgbClr val="E9511C"/>
                </a:solidFill>
                <a:latin typeface="Trebuchet MS" panose="020B0603020202020204" pitchFamily="34" charset="0"/>
              </a:rPr>
              <a:t>Définir une stratégie de développement de l’économie touristique</a:t>
            </a:r>
          </a:p>
          <a:p>
            <a:pPr marL="0" indent="0" algn="just">
              <a:buNone/>
            </a:pPr>
            <a:r>
              <a:rPr lang="fr-FR" sz="1500" dirty="0">
                <a:latin typeface="Trebuchet MS" panose="020B0603020202020204" pitchFamily="34" charset="0"/>
              </a:rPr>
              <a:t>Lorient Agglomération dispose de plusieurs </a:t>
            </a:r>
            <a:r>
              <a:rPr lang="fr-FR" sz="1500" b="1" dirty="0">
                <a:latin typeface="Trebuchet MS" panose="020B0603020202020204" pitchFamily="34" charset="0"/>
              </a:rPr>
              <a:t>pôles d’attractivité touristique </a:t>
            </a:r>
            <a:r>
              <a:rPr lang="fr-FR" sz="1500" dirty="0">
                <a:latin typeface="Trebuchet MS" panose="020B0603020202020204" pitchFamily="34" charset="0"/>
              </a:rPr>
              <a:t>sur le territoire. Le plus important est bien sûr celui de la Base, qui accueille plus de 250 000 visiteurs tous les ans entre Cité de la Voile Eric Tabarly, Flore, mais également évènementiels nautiques, visites de la Base, visite du musée sous-marin, etc.</a:t>
            </a:r>
          </a:p>
          <a:p>
            <a:pPr marL="0" indent="0" algn="just">
              <a:buNone/>
            </a:pPr>
            <a:r>
              <a:rPr lang="fr-FR" sz="1500" dirty="0">
                <a:latin typeface="Trebuchet MS" panose="020B0603020202020204" pitchFamily="34" charset="0"/>
              </a:rPr>
              <a:t>Lorient Agglomération, par ses investissements, met également en avant d’autres pôles d’attractivité du territoire: l’île de </a:t>
            </a:r>
            <a:r>
              <a:rPr lang="fr-FR" sz="1500" dirty="0" err="1">
                <a:latin typeface="Trebuchet MS" panose="020B0603020202020204" pitchFamily="34" charset="0"/>
              </a:rPr>
              <a:t>Locastel</a:t>
            </a:r>
            <a:r>
              <a:rPr lang="fr-FR" sz="1500" dirty="0">
                <a:latin typeface="Trebuchet MS" panose="020B0603020202020204" pitchFamily="34" charset="0"/>
              </a:rPr>
              <a:t> à </a:t>
            </a:r>
            <a:r>
              <a:rPr lang="fr-FR" sz="1500" dirty="0" err="1">
                <a:latin typeface="Trebuchet MS" panose="020B0603020202020204" pitchFamily="34" charset="0"/>
              </a:rPr>
              <a:t>Inzinzac</a:t>
            </a:r>
            <a:r>
              <a:rPr lang="fr-FR" sz="1500" dirty="0">
                <a:latin typeface="Trebuchet MS" panose="020B0603020202020204" pitchFamily="34" charset="0"/>
              </a:rPr>
              <a:t> </a:t>
            </a:r>
            <a:r>
              <a:rPr lang="fr-FR" sz="1500" dirty="0" err="1">
                <a:latin typeface="Trebuchet MS" panose="020B0603020202020204" pitchFamily="34" charset="0"/>
              </a:rPr>
              <a:t>Lochrist</a:t>
            </a:r>
            <a:r>
              <a:rPr lang="fr-FR" sz="1500" dirty="0">
                <a:latin typeface="Trebuchet MS" panose="020B0603020202020204" pitchFamily="34" charset="0"/>
              </a:rPr>
              <a:t>, le Haras d’Hennebont ou encore </a:t>
            </a:r>
            <a:r>
              <a:rPr lang="fr-FR" sz="1500" dirty="0" err="1">
                <a:latin typeface="Trebuchet MS" panose="020B0603020202020204" pitchFamily="34" charset="0"/>
              </a:rPr>
              <a:t>Poul</a:t>
            </a:r>
            <a:r>
              <a:rPr lang="fr-FR" sz="1500" dirty="0">
                <a:latin typeface="Trebuchet MS" panose="020B0603020202020204" pitchFamily="34" charset="0"/>
              </a:rPr>
              <a:t> </a:t>
            </a:r>
            <a:r>
              <a:rPr lang="fr-FR" sz="1500" dirty="0" err="1">
                <a:latin typeface="Trebuchet MS" panose="020B0603020202020204" pitchFamily="34" charset="0"/>
              </a:rPr>
              <a:t>Fetan</a:t>
            </a:r>
            <a:r>
              <a:rPr lang="fr-FR" sz="1500" dirty="0">
                <a:latin typeface="Trebuchet MS" panose="020B0603020202020204" pitchFamily="34" charset="0"/>
              </a:rPr>
              <a:t>.</a:t>
            </a:r>
            <a:endParaRPr lang="fr-FR" sz="1500" dirty="0">
              <a:solidFill>
                <a:srgbClr val="07AFAC"/>
              </a:solidFill>
              <a:latin typeface="Trebuchet MS" panose="020B0603020202020204" pitchFamily="34" charset="0"/>
            </a:endParaRPr>
          </a:p>
        </p:txBody>
      </p:sp>
      <p:sp>
        <p:nvSpPr>
          <p:cNvPr id="7" name="Espace réservé du contenu 2">
            <a:extLst>
              <a:ext uri="{FF2B5EF4-FFF2-40B4-BE49-F238E27FC236}">
                <a16:creationId xmlns:a16="http://schemas.microsoft.com/office/drawing/2014/main" id="{7A2EBDBD-7F5D-4399-8E1B-FDBBEADB1CA6}"/>
              </a:ext>
            </a:extLst>
          </p:cNvPr>
          <p:cNvSpPr txBox="1">
            <a:spLocks/>
          </p:cNvSpPr>
          <p:nvPr/>
        </p:nvSpPr>
        <p:spPr>
          <a:xfrm>
            <a:off x="4277036" y="1462088"/>
            <a:ext cx="3757728" cy="18966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dirty="0">
                <a:solidFill>
                  <a:srgbClr val="E9511C"/>
                </a:solidFill>
                <a:latin typeface="Trebuchet MS" panose="020B0603020202020204" pitchFamily="34" charset="0"/>
              </a:rPr>
              <a:t>Définir une stratégie de développement de l’économie touristique</a:t>
            </a:r>
          </a:p>
          <a:p>
            <a:pPr marL="0" indent="0" algn="just">
              <a:buNone/>
            </a:pPr>
            <a:r>
              <a:rPr lang="fr-FR" sz="1500" dirty="0">
                <a:latin typeface="Trebuchet MS" panose="020B0603020202020204" pitchFamily="34" charset="0"/>
              </a:rPr>
              <a:t>Lorient Agglomération s’est également impliquée, auprès de la </a:t>
            </a:r>
            <a:r>
              <a:rPr lang="fr-FR" sz="1500" dirty="0" err="1">
                <a:latin typeface="Trebuchet MS" panose="020B0603020202020204" pitchFamily="34" charset="0"/>
              </a:rPr>
              <a:t>Segepex</a:t>
            </a:r>
            <a:r>
              <a:rPr lang="fr-FR" sz="1500" dirty="0">
                <a:latin typeface="Trebuchet MS" panose="020B0603020202020204" pitchFamily="34" charset="0"/>
              </a:rPr>
              <a:t>, du club hôtelier, de la </a:t>
            </a:r>
            <a:r>
              <a:rPr lang="fr-FR" sz="1500" dirty="0" err="1">
                <a:latin typeface="Trebuchet MS" panose="020B0603020202020204" pitchFamily="34" charset="0"/>
              </a:rPr>
              <a:t>Sellor</a:t>
            </a:r>
            <a:r>
              <a:rPr lang="fr-FR" sz="1500" dirty="0">
                <a:latin typeface="Trebuchet MS" panose="020B0603020202020204" pitchFamily="34" charset="0"/>
              </a:rPr>
              <a:t>, de la CCI, du FCL, d’</a:t>
            </a:r>
            <a:r>
              <a:rPr lang="fr-FR" sz="1500" dirty="0" err="1">
                <a:latin typeface="Trebuchet MS" panose="020B0603020202020204" pitchFamily="34" charset="0"/>
              </a:rPr>
              <a:t>Audelor</a:t>
            </a:r>
            <a:r>
              <a:rPr lang="fr-FR" sz="1500" dirty="0">
                <a:latin typeface="Trebuchet MS" panose="020B0603020202020204" pitchFamily="34" charset="0"/>
              </a:rPr>
              <a:t>… dans la réflexion portée par ce groupe « </a:t>
            </a:r>
            <a:r>
              <a:rPr lang="fr-FR" sz="1500" b="1" dirty="0" err="1">
                <a:latin typeface="Trebuchet MS" panose="020B0603020202020204" pitchFamily="34" charset="0"/>
              </a:rPr>
              <a:t>Meet</a:t>
            </a:r>
            <a:r>
              <a:rPr lang="fr-FR" sz="1500" b="1" dirty="0">
                <a:latin typeface="Trebuchet MS" panose="020B0603020202020204" pitchFamily="34" charset="0"/>
              </a:rPr>
              <a:t> in Lorient</a:t>
            </a:r>
            <a:r>
              <a:rPr lang="fr-FR" sz="1500" dirty="0">
                <a:latin typeface="Trebuchet MS" panose="020B0603020202020204" pitchFamily="34" charset="0"/>
              </a:rPr>
              <a:t> » ; afin de favoriser l’ensemble de la chaine de valeur des évènements. Cette initiative s’est vue récompensée du premier prix pour l’action « B to Breizh » des Trophées de la com.</a:t>
            </a:r>
            <a:endParaRPr lang="fr-FR" sz="1500" dirty="0">
              <a:solidFill>
                <a:srgbClr val="07AFAC"/>
              </a:solidFill>
              <a:latin typeface="Trebuchet MS" panose="020B0603020202020204" pitchFamily="34" charset="0"/>
            </a:endParaRPr>
          </a:p>
        </p:txBody>
      </p:sp>
      <p:sp>
        <p:nvSpPr>
          <p:cNvPr id="8" name="Espace réservé du contenu 2">
            <a:extLst>
              <a:ext uri="{FF2B5EF4-FFF2-40B4-BE49-F238E27FC236}">
                <a16:creationId xmlns:a16="http://schemas.microsoft.com/office/drawing/2014/main" id="{562DB31E-523D-497C-A791-1CC8BD54207E}"/>
              </a:ext>
            </a:extLst>
          </p:cNvPr>
          <p:cNvSpPr txBox="1">
            <a:spLocks/>
          </p:cNvSpPr>
          <p:nvPr/>
        </p:nvSpPr>
        <p:spPr>
          <a:xfrm>
            <a:off x="8119666" y="1462088"/>
            <a:ext cx="3757728" cy="18966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dirty="0">
                <a:solidFill>
                  <a:srgbClr val="E9511C"/>
                </a:solidFill>
                <a:latin typeface="Trebuchet MS" panose="020B0603020202020204" pitchFamily="34" charset="0"/>
              </a:rPr>
              <a:t>Définir une stratégie de développement de l’économie touristique</a:t>
            </a:r>
          </a:p>
          <a:p>
            <a:pPr marL="0" indent="0" algn="just">
              <a:buNone/>
            </a:pPr>
            <a:r>
              <a:rPr lang="fr-FR" sz="1500" dirty="0">
                <a:latin typeface="Trebuchet MS" panose="020B0603020202020204" pitchFamily="34" charset="0"/>
              </a:rPr>
              <a:t>Les recettes de la </a:t>
            </a:r>
            <a:r>
              <a:rPr lang="fr-FR" sz="1500" b="1" dirty="0">
                <a:latin typeface="Trebuchet MS" panose="020B0603020202020204" pitchFamily="34" charset="0"/>
              </a:rPr>
              <a:t>taxe de séjour </a:t>
            </a:r>
            <a:r>
              <a:rPr lang="fr-FR" sz="1500" dirty="0">
                <a:latin typeface="Trebuchet MS" panose="020B0603020202020204" pitchFamily="34" charset="0"/>
              </a:rPr>
              <a:t>contribuent de manière non négligeable à la promotion touristique du territoire et ses recettes sont un indicateur intéressant pour mesurer les évolutions de fréquentation du territoire (1,45 millions de nuitées sur le territoire en 2022).</a:t>
            </a:r>
          </a:p>
          <a:p>
            <a:pPr marL="0" indent="0" algn="just">
              <a:buNone/>
            </a:pPr>
            <a:r>
              <a:rPr lang="fr-FR" sz="1500" dirty="0">
                <a:latin typeface="Trebuchet MS" panose="020B0603020202020204" pitchFamily="34" charset="0"/>
              </a:rPr>
              <a:t>Par ailleurs, le nouveau </a:t>
            </a:r>
            <a:r>
              <a:rPr lang="fr-FR" sz="1500" b="1" dirty="0">
                <a:latin typeface="Trebuchet MS" panose="020B0603020202020204" pitchFamily="34" charset="0"/>
              </a:rPr>
              <a:t>Schéma de développement touristique</a:t>
            </a:r>
            <a:r>
              <a:rPr lang="fr-FR" sz="1500" dirty="0">
                <a:latin typeface="Trebuchet MS" panose="020B0603020202020204" pitchFamily="34" charset="0"/>
              </a:rPr>
              <a:t> est en cours d’élaboration.</a:t>
            </a:r>
            <a:endParaRPr lang="fr-FR" sz="1500" dirty="0">
              <a:solidFill>
                <a:srgbClr val="07AFAC"/>
              </a:solidFill>
              <a:latin typeface="Trebuchet MS" panose="020B0603020202020204" pitchFamily="34" charset="0"/>
            </a:endParaRPr>
          </a:p>
        </p:txBody>
      </p:sp>
      <p:pic>
        <p:nvPicPr>
          <p:cNvPr id="10" name="Image 9">
            <a:extLst>
              <a:ext uri="{FF2B5EF4-FFF2-40B4-BE49-F238E27FC236}">
                <a16:creationId xmlns:a16="http://schemas.microsoft.com/office/drawing/2014/main" id="{32E6A1F9-51C6-4B6C-9CA1-6216E969B6FF}"/>
              </a:ext>
            </a:extLst>
          </p:cNvPr>
          <p:cNvPicPr>
            <a:picLocks noChangeAspect="1"/>
          </p:cNvPicPr>
          <p:nvPr/>
        </p:nvPicPr>
        <p:blipFill>
          <a:blip r:embed="rId2"/>
          <a:stretch>
            <a:fillRect/>
          </a:stretch>
        </p:blipFill>
        <p:spPr>
          <a:xfrm>
            <a:off x="0" y="5310188"/>
            <a:ext cx="12192000" cy="1535851"/>
          </a:xfrm>
          <a:prstGeom prst="rect">
            <a:avLst/>
          </a:prstGeom>
        </p:spPr>
      </p:pic>
    </p:spTree>
    <p:extLst>
      <p:ext uri="{BB962C8B-B14F-4D97-AF65-F5344CB8AC3E}">
        <p14:creationId xmlns:p14="http://schemas.microsoft.com/office/powerpoint/2010/main" val="679675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01E593-D192-4D0D-9DFE-84913584F45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AE124DF-BA0C-416B-9157-26BF32730B08}"/>
              </a:ext>
            </a:extLst>
          </p:cNvPr>
          <p:cNvSpPr>
            <a:spLocks noGrp="1"/>
          </p:cNvSpPr>
          <p:nvPr>
            <p:ph idx="1"/>
          </p:nvPr>
        </p:nvSpPr>
        <p:spPr/>
        <p:txBody>
          <a:bodyPr/>
          <a:lstStyle/>
          <a:p>
            <a:r>
              <a:rPr lang="fr-FR" dirty="0" err="1">
                <a:solidFill>
                  <a:srgbClr val="82358C"/>
                </a:solidFill>
              </a:rPr>
              <a:t>bbbb</a:t>
            </a:r>
            <a:endParaRPr lang="fr-FR" dirty="0">
              <a:solidFill>
                <a:srgbClr val="82358C"/>
              </a:solidFill>
            </a:endParaRPr>
          </a:p>
        </p:txBody>
      </p:sp>
      <p:pic>
        <p:nvPicPr>
          <p:cNvPr id="4" name="Image 3">
            <a:extLst>
              <a:ext uri="{FF2B5EF4-FFF2-40B4-BE49-F238E27FC236}">
                <a16:creationId xmlns:a16="http://schemas.microsoft.com/office/drawing/2014/main" id="{D4D1ECCD-20E6-4665-B642-43990A325844}"/>
              </a:ext>
            </a:extLst>
          </p:cNvPr>
          <p:cNvPicPr>
            <a:picLocks noChangeAspect="1"/>
          </p:cNvPicPr>
          <p:nvPr/>
        </p:nvPicPr>
        <p:blipFill>
          <a:blip r:embed="rId2"/>
          <a:stretch>
            <a:fillRect/>
          </a:stretch>
        </p:blipFill>
        <p:spPr>
          <a:xfrm>
            <a:off x="0" y="-235236"/>
            <a:ext cx="12199069" cy="7332722"/>
          </a:xfrm>
          <a:prstGeom prst="rect">
            <a:avLst/>
          </a:prstGeom>
        </p:spPr>
      </p:pic>
      <p:sp>
        <p:nvSpPr>
          <p:cNvPr id="5" name="Espace réservé du numéro de diapositive 4">
            <a:extLst>
              <a:ext uri="{FF2B5EF4-FFF2-40B4-BE49-F238E27FC236}">
                <a16:creationId xmlns:a16="http://schemas.microsoft.com/office/drawing/2014/main" id="{6652F91C-8554-4D60-8E74-146246E03689}"/>
              </a:ext>
            </a:extLst>
          </p:cNvPr>
          <p:cNvSpPr>
            <a:spLocks noGrp="1"/>
          </p:cNvSpPr>
          <p:nvPr>
            <p:ph type="sldNum" sz="quarter" idx="12"/>
          </p:nvPr>
        </p:nvSpPr>
        <p:spPr/>
        <p:txBody>
          <a:bodyPr/>
          <a:lstStyle/>
          <a:p>
            <a:fld id="{B399920C-DA5C-4E9F-A23C-F553F19755F9}" type="slidenum">
              <a:rPr lang="fr-FR" smtClean="0"/>
              <a:t>15</a:t>
            </a:fld>
            <a:endParaRPr lang="fr-FR"/>
          </a:p>
        </p:txBody>
      </p:sp>
    </p:spTree>
    <p:extLst>
      <p:ext uri="{BB962C8B-B14F-4D97-AF65-F5344CB8AC3E}">
        <p14:creationId xmlns:p14="http://schemas.microsoft.com/office/powerpoint/2010/main" val="2393652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F77979F4-119D-464D-9D5D-2EEB501DC071}"/>
              </a:ext>
            </a:extLst>
          </p:cNvPr>
          <p:cNvSpPr>
            <a:spLocks noGrp="1"/>
          </p:cNvSpPr>
          <p:nvPr>
            <p:ph type="sldNum" sz="quarter" idx="12"/>
          </p:nvPr>
        </p:nvSpPr>
        <p:spPr/>
        <p:txBody>
          <a:bodyPr/>
          <a:lstStyle/>
          <a:p>
            <a:fld id="{B399920C-DA5C-4E9F-A23C-F553F19755F9}" type="slidenum">
              <a:rPr lang="fr-FR" smtClean="0"/>
              <a:t>16</a:t>
            </a:fld>
            <a:endParaRPr lang="fr-FR"/>
          </a:p>
        </p:txBody>
      </p:sp>
      <p:sp>
        <p:nvSpPr>
          <p:cNvPr id="5" name="Titre 1">
            <a:extLst>
              <a:ext uri="{FF2B5EF4-FFF2-40B4-BE49-F238E27FC236}">
                <a16:creationId xmlns:a16="http://schemas.microsoft.com/office/drawing/2014/main" id="{E0B5BFAE-581D-40D2-B753-07FFCBACB2A6}"/>
              </a:ext>
            </a:extLst>
          </p:cNvPr>
          <p:cNvSpPr txBox="1">
            <a:spLocks/>
          </p:cNvSpPr>
          <p:nvPr/>
        </p:nvSpPr>
        <p:spPr>
          <a:xfrm>
            <a:off x="260350" y="0"/>
            <a:ext cx="116413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rgbClr val="82358C"/>
                </a:solidFill>
                <a:latin typeface="Trebuchet MS" panose="020B0603020202020204" pitchFamily="34" charset="0"/>
              </a:rPr>
              <a:t>UN TERRITOIRE</a:t>
            </a:r>
            <a:r>
              <a:rPr lang="fr-FR" b="1" dirty="0">
                <a:solidFill>
                  <a:srgbClr val="82358C"/>
                </a:solidFill>
                <a:latin typeface="Trebuchet MS" panose="020B0603020202020204" pitchFamily="34" charset="0"/>
              </a:rPr>
              <a:t> </a:t>
            </a:r>
            <a:r>
              <a:rPr lang="fr-FR" dirty="0">
                <a:solidFill>
                  <a:srgbClr val="82358C"/>
                </a:solidFill>
                <a:latin typeface="Trebuchet MS" panose="020B0603020202020204" pitchFamily="34" charset="0"/>
              </a:rPr>
              <a:t>QUI REPENSE </a:t>
            </a:r>
            <a:r>
              <a:rPr lang="fr-FR" b="1" dirty="0">
                <a:solidFill>
                  <a:srgbClr val="82358C"/>
                </a:solidFill>
                <a:latin typeface="Trebuchet MS" panose="020B0603020202020204" pitchFamily="34" charset="0"/>
              </a:rPr>
              <a:t>SES MOBILITÉS AU QUOTIDIEN</a:t>
            </a:r>
          </a:p>
        </p:txBody>
      </p:sp>
      <p:sp>
        <p:nvSpPr>
          <p:cNvPr id="8" name="Espace réservé du contenu 2">
            <a:extLst>
              <a:ext uri="{FF2B5EF4-FFF2-40B4-BE49-F238E27FC236}">
                <a16:creationId xmlns:a16="http://schemas.microsoft.com/office/drawing/2014/main" id="{61CF0408-F11B-4120-93AC-71F4E1CDB9F1}"/>
              </a:ext>
            </a:extLst>
          </p:cNvPr>
          <p:cNvSpPr txBox="1">
            <a:spLocks/>
          </p:cNvSpPr>
          <p:nvPr/>
        </p:nvSpPr>
        <p:spPr>
          <a:xfrm>
            <a:off x="377371" y="1583350"/>
            <a:ext cx="4880429" cy="16075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dirty="0">
                <a:solidFill>
                  <a:srgbClr val="82358C"/>
                </a:solidFill>
                <a:latin typeface="Trebuchet MS" panose="020B0603020202020204" pitchFamily="34" charset="0"/>
              </a:rPr>
              <a:t>Améliorer les transports en commun et l’intermodalité</a:t>
            </a:r>
          </a:p>
          <a:p>
            <a:pPr marL="0" indent="0" algn="just">
              <a:buNone/>
            </a:pPr>
            <a:r>
              <a:rPr lang="fr-FR" sz="1500" dirty="0">
                <a:latin typeface="Trebuchet MS" panose="020B0603020202020204" pitchFamily="34" charset="0"/>
              </a:rPr>
              <a:t>10 premiers </a:t>
            </a:r>
            <a:r>
              <a:rPr lang="fr-FR" sz="1500" b="1" dirty="0">
                <a:latin typeface="Trebuchet MS" panose="020B0603020202020204" pitchFamily="34" charset="0"/>
              </a:rPr>
              <a:t>bus Bio-GNV </a:t>
            </a:r>
            <a:r>
              <a:rPr lang="fr-FR" sz="1500" dirty="0">
                <a:latin typeface="Trebuchet MS" panose="020B0603020202020204" pitchFamily="34" charset="0"/>
              </a:rPr>
              <a:t>ont été mis en exploitation sur le réseau </a:t>
            </a:r>
            <a:r>
              <a:rPr lang="fr-FR" sz="1500" dirty="0" err="1">
                <a:latin typeface="Trebuchet MS" panose="020B0603020202020204" pitchFamily="34" charset="0"/>
              </a:rPr>
              <a:t>IziLo</a:t>
            </a:r>
            <a:r>
              <a:rPr lang="fr-FR" sz="1500" dirty="0">
                <a:latin typeface="Trebuchet MS" panose="020B0603020202020204" pitchFamily="34" charset="0"/>
              </a:rPr>
              <a:t> en septembre 2022. Une station de ravitaillement a parallèlement débuté à Quéven. </a:t>
            </a:r>
          </a:p>
          <a:p>
            <a:pPr marL="0" indent="0" algn="just">
              <a:buNone/>
            </a:pPr>
            <a:r>
              <a:rPr lang="fr-FR" sz="1500" dirty="0">
                <a:latin typeface="Trebuchet MS" panose="020B0603020202020204" pitchFamily="34" charset="0"/>
              </a:rPr>
              <a:t>Parallèlement, la nouvelle </a:t>
            </a:r>
            <a:r>
              <a:rPr lang="fr-FR" sz="1500" b="1" dirty="0">
                <a:latin typeface="Trebuchet MS" panose="020B0603020202020204" pitchFamily="34" charset="0"/>
              </a:rPr>
              <a:t>Maison des Mobilités </a:t>
            </a:r>
            <a:r>
              <a:rPr lang="fr-FR" sz="1500" dirty="0">
                <a:latin typeface="Trebuchet MS" panose="020B0603020202020204" pitchFamily="34" charset="0"/>
              </a:rPr>
              <a:t>a été inaugurée en fin d’année.  </a:t>
            </a:r>
            <a:endParaRPr lang="fr-FR" sz="1500" dirty="0">
              <a:solidFill>
                <a:srgbClr val="07AFAC"/>
              </a:solidFill>
              <a:latin typeface="Trebuchet MS" panose="020B0603020202020204" pitchFamily="34" charset="0"/>
            </a:endParaRPr>
          </a:p>
        </p:txBody>
      </p:sp>
      <p:sp>
        <p:nvSpPr>
          <p:cNvPr id="9" name="Espace réservé du contenu 2">
            <a:extLst>
              <a:ext uri="{FF2B5EF4-FFF2-40B4-BE49-F238E27FC236}">
                <a16:creationId xmlns:a16="http://schemas.microsoft.com/office/drawing/2014/main" id="{F923CF87-0454-42F9-A439-71A7ED888F06}"/>
              </a:ext>
            </a:extLst>
          </p:cNvPr>
          <p:cNvSpPr txBox="1">
            <a:spLocks/>
          </p:cNvSpPr>
          <p:nvPr/>
        </p:nvSpPr>
        <p:spPr>
          <a:xfrm>
            <a:off x="377370" y="3272450"/>
            <a:ext cx="4880429" cy="16075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dirty="0">
                <a:solidFill>
                  <a:srgbClr val="82358C"/>
                </a:solidFill>
                <a:latin typeface="Trebuchet MS" panose="020B0603020202020204" pitchFamily="34" charset="0"/>
              </a:rPr>
              <a:t>Mettre à niveau le réseau routier</a:t>
            </a:r>
          </a:p>
          <a:p>
            <a:pPr marL="0" indent="0" algn="just">
              <a:buNone/>
            </a:pPr>
            <a:r>
              <a:rPr lang="fr-FR" sz="1500" dirty="0">
                <a:latin typeface="Trebuchet MS" panose="020B0603020202020204" pitchFamily="34" charset="0"/>
              </a:rPr>
              <a:t>Des échanges ont été entamés avec l’Etat pour résorber certains points de congestion du territoire. Un groupe de travail s’est monté sur </a:t>
            </a:r>
            <a:r>
              <a:rPr lang="fr-FR" sz="1500" b="1" dirty="0">
                <a:latin typeface="Trebuchet MS" panose="020B0603020202020204" pitchFamily="34" charset="0"/>
              </a:rPr>
              <a:t>les enjeux de l’intermodalité autour de la RN165 </a:t>
            </a:r>
            <a:r>
              <a:rPr lang="fr-FR" sz="1500" dirty="0">
                <a:latin typeface="Trebuchet MS" panose="020B0603020202020204" pitchFamily="34" charset="0"/>
              </a:rPr>
              <a:t>– à intégrer au volet « mobilité multimodale » du CPER 2023-27.</a:t>
            </a:r>
            <a:endParaRPr lang="fr-FR" sz="1500" dirty="0">
              <a:solidFill>
                <a:srgbClr val="07AFAC"/>
              </a:solidFill>
              <a:latin typeface="Trebuchet MS" panose="020B0603020202020204" pitchFamily="34" charset="0"/>
            </a:endParaRPr>
          </a:p>
        </p:txBody>
      </p:sp>
      <p:sp>
        <p:nvSpPr>
          <p:cNvPr id="10" name="Espace réservé du contenu 2">
            <a:extLst>
              <a:ext uri="{FF2B5EF4-FFF2-40B4-BE49-F238E27FC236}">
                <a16:creationId xmlns:a16="http://schemas.microsoft.com/office/drawing/2014/main" id="{7F41A2BF-2D30-407A-A501-6C152CF09D19}"/>
              </a:ext>
            </a:extLst>
          </p:cNvPr>
          <p:cNvSpPr txBox="1">
            <a:spLocks/>
          </p:cNvSpPr>
          <p:nvPr/>
        </p:nvSpPr>
        <p:spPr>
          <a:xfrm>
            <a:off x="7078437" y="1583350"/>
            <a:ext cx="4880429" cy="16075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dirty="0">
                <a:solidFill>
                  <a:srgbClr val="82358C"/>
                </a:solidFill>
                <a:latin typeface="Trebuchet MS" panose="020B0603020202020204" pitchFamily="34" charset="0"/>
              </a:rPr>
              <a:t>Accompagner les usagers au changement de pratiques</a:t>
            </a:r>
          </a:p>
          <a:p>
            <a:pPr marL="0" indent="0" algn="just">
              <a:buNone/>
            </a:pPr>
            <a:r>
              <a:rPr lang="fr-FR" sz="1500" dirty="0">
                <a:latin typeface="Trebuchet MS" panose="020B0603020202020204" pitchFamily="34" charset="0"/>
              </a:rPr>
              <a:t>Un </a:t>
            </a:r>
            <a:r>
              <a:rPr lang="fr-FR" sz="1500" b="1" dirty="0">
                <a:latin typeface="Trebuchet MS" panose="020B0603020202020204" pitchFamily="34" charset="0"/>
              </a:rPr>
              <a:t>Système d’aide à l’exploitation et information voyageurs </a:t>
            </a:r>
            <a:r>
              <a:rPr lang="fr-FR" sz="1500" dirty="0">
                <a:latin typeface="Trebuchet MS" panose="020B0603020202020204" pitchFamily="34" charset="0"/>
              </a:rPr>
              <a:t>(SAEIL) a été déployé en 2022. Il offre une information en temps réel sur l’ensemble des lignes et facilite les personnes à mobilité réduite.</a:t>
            </a:r>
          </a:p>
          <a:p>
            <a:pPr marL="0" indent="0" algn="just">
              <a:buNone/>
            </a:pPr>
            <a:r>
              <a:rPr lang="fr-FR" sz="1500" dirty="0">
                <a:latin typeface="Trebuchet MS" panose="020B0603020202020204" pitchFamily="34" charset="0"/>
              </a:rPr>
              <a:t>Lorient Agglomération a choisi Karos, une plateforme nationale afin de </a:t>
            </a:r>
            <a:r>
              <a:rPr lang="fr-FR" sz="1500" b="1" dirty="0">
                <a:latin typeface="Trebuchet MS" panose="020B0603020202020204" pitchFamily="34" charset="0"/>
              </a:rPr>
              <a:t>favoriser le covoiturage pour les déplacements domicile-travail</a:t>
            </a:r>
            <a:r>
              <a:rPr lang="fr-FR" sz="1500" dirty="0">
                <a:latin typeface="Trebuchet MS" panose="020B0603020202020204" pitchFamily="34" charset="0"/>
              </a:rPr>
              <a:t>, en complément du réseau </a:t>
            </a:r>
            <a:r>
              <a:rPr lang="fr-FR" sz="1500" dirty="0" err="1">
                <a:latin typeface="Trebuchet MS" panose="020B0603020202020204" pitchFamily="34" charset="0"/>
              </a:rPr>
              <a:t>IziLo</a:t>
            </a:r>
            <a:r>
              <a:rPr lang="fr-FR" sz="1500" dirty="0">
                <a:latin typeface="Trebuchet MS" panose="020B0603020202020204" pitchFamily="34" charset="0"/>
              </a:rPr>
              <a:t>.</a:t>
            </a:r>
          </a:p>
        </p:txBody>
      </p:sp>
      <p:sp>
        <p:nvSpPr>
          <p:cNvPr id="11" name="Espace réservé du contenu 2">
            <a:extLst>
              <a:ext uri="{FF2B5EF4-FFF2-40B4-BE49-F238E27FC236}">
                <a16:creationId xmlns:a16="http://schemas.microsoft.com/office/drawing/2014/main" id="{9D37B49C-C241-4979-A594-981895B53886}"/>
              </a:ext>
            </a:extLst>
          </p:cNvPr>
          <p:cNvSpPr txBox="1">
            <a:spLocks/>
          </p:cNvSpPr>
          <p:nvPr/>
        </p:nvSpPr>
        <p:spPr>
          <a:xfrm>
            <a:off x="377370" y="4879975"/>
            <a:ext cx="4880429" cy="16075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dirty="0">
                <a:solidFill>
                  <a:srgbClr val="82358C"/>
                </a:solidFill>
                <a:latin typeface="Trebuchet MS" panose="020B0603020202020204" pitchFamily="34" charset="0"/>
              </a:rPr>
              <a:t>Donner aux mobilités douces leur place dans l’espace public</a:t>
            </a:r>
          </a:p>
          <a:p>
            <a:pPr marL="0" indent="0" algn="just">
              <a:buNone/>
            </a:pPr>
            <a:r>
              <a:rPr lang="fr-FR" sz="1500" dirty="0">
                <a:latin typeface="Trebuchet MS" panose="020B0603020202020204" pitchFamily="34" charset="0"/>
              </a:rPr>
              <a:t>Le </a:t>
            </a:r>
            <a:r>
              <a:rPr lang="fr-FR" sz="1500" b="1" dirty="0">
                <a:latin typeface="Trebuchet MS" panose="020B0603020202020204" pitchFamily="34" charset="0"/>
              </a:rPr>
              <a:t>Schéma cyclable </a:t>
            </a:r>
            <a:r>
              <a:rPr lang="fr-FR" sz="1500" dirty="0">
                <a:latin typeface="Trebuchet MS" panose="020B0603020202020204" pitchFamily="34" charset="0"/>
              </a:rPr>
              <a:t>est en cours de révision, avec le concours des communes et des associations cyclistes. Les aménagements réalisées par les communes sont soutenues par Lorient Agglomération grâce à un fond de concours. Par ailleurs, 1912 foyers ont bénéficié de l’</a:t>
            </a:r>
            <a:r>
              <a:rPr lang="fr-FR" sz="1500" b="1" dirty="0">
                <a:latin typeface="Trebuchet MS" panose="020B0603020202020204" pitchFamily="34" charset="0"/>
              </a:rPr>
              <a:t>aide à l’achat d’un vélo électrique </a:t>
            </a:r>
            <a:r>
              <a:rPr lang="fr-FR" sz="1500" dirty="0">
                <a:latin typeface="Trebuchet MS" panose="020B0603020202020204" pitchFamily="34" charset="0"/>
              </a:rPr>
              <a:t>en 2022.</a:t>
            </a:r>
            <a:endParaRPr lang="fr-FR" sz="1500" dirty="0">
              <a:solidFill>
                <a:srgbClr val="07AFAC"/>
              </a:solidFill>
              <a:latin typeface="Trebuchet MS" panose="020B0603020202020204" pitchFamily="34" charset="0"/>
            </a:endParaRPr>
          </a:p>
        </p:txBody>
      </p:sp>
      <p:pic>
        <p:nvPicPr>
          <p:cNvPr id="13" name="Image 12">
            <a:extLst>
              <a:ext uri="{FF2B5EF4-FFF2-40B4-BE49-F238E27FC236}">
                <a16:creationId xmlns:a16="http://schemas.microsoft.com/office/drawing/2014/main" id="{9823DCE2-0771-4193-9A0F-43B2D8AD858B}"/>
              </a:ext>
            </a:extLst>
          </p:cNvPr>
          <p:cNvPicPr>
            <a:picLocks noChangeAspect="1"/>
          </p:cNvPicPr>
          <p:nvPr/>
        </p:nvPicPr>
        <p:blipFill>
          <a:blip r:embed="rId2"/>
          <a:stretch>
            <a:fillRect/>
          </a:stretch>
        </p:blipFill>
        <p:spPr>
          <a:xfrm>
            <a:off x="5257799" y="1568937"/>
            <a:ext cx="1724025" cy="4114800"/>
          </a:xfrm>
          <a:prstGeom prst="rect">
            <a:avLst/>
          </a:prstGeom>
        </p:spPr>
      </p:pic>
      <p:pic>
        <p:nvPicPr>
          <p:cNvPr id="14" name="Image 13">
            <a:extLst>
              <a:ext uri="{FF2B5EF4-FFF2-40B4-BE49-F238E27FC236}">
                <a16:creationId xmlns:a16="http://schemas.microsoft.com/office/drawing/2014/main" id="{0D8C6DBA-32B2-4F91-8189-6ED7BFC77AD4}"/>
              </a:ext>
            </a:extLst>
          </p:cNvPr>
          <p:cNvPicPr>
            <a:picLocks noChangeAspect="1"/>
          </p:cNvPicPr>
          <p:nvPr/>
        </p:nvPicPr>
        <p:blipFill>
          <a:blip r:embed="rId3"/>
          <a:stretch>
            <a:fillRect/>
          </a:stretch>
        </p:blipFill>
        <p:spPr>
          <a:xfrm>
            <a:off x="7214053" y="3872493"/>
            <a:ext cx="4600577" cy="2880440"/>
          </a:xfrm>
          <a:prstGeom prst="rect">
            <a:avLst/>
          </a:prstGeom>
        </p:spPr>
      </p:pic>
    </p:spTree>
    <p:extLst>
      <p:ext uri="{BB962C8B-B14F-4D97-AF65-F5344CB8AC3E}">
        <p14:creationId xmlns:p14="http://schemas.microsoft.com/office/powerpoint/2010/main" val="4264912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A0CC804-9D49-429F-9900-ECA283DDA890}"/>
              </a:ext>
            </a:extLst>
          </p:cNvPr>
          <p:cNvSpPr>
            <a:spLocks noGrp="1"/>
          </p:cNvSpPr>
          <p:nvPr>
            <p:ph type="sldNum" sz="quarter" idx="12"/>
          </p:nvPr>
        </p:nvSpPr>
        <p:spPr/>
        <p:txBody>
          <a:bodyPr/>
          <a:lstStyle/>
          <a:p>
            <a:fld id="{B399920C-DA5C-4E9F-A23C-F553F19755F9}" type="slidenum">
              <a:rPr lang="fr-FR" smtClean="0"/>
              <a:t>17</a:t>
            </a:fld>
            <a:endParaRPr lang="fr-FR"/>
          </a:p>
        </p:txBody>
      </p:sp>
      <p:sp>
        <p:nvSpPr>
          <p:cNvPr id="5" name="Titre 1">
            <a:extLst>
              <a:ext uri="{FF2B5EF4-FFF2-40B4-BE49-F238E27FC236}">
                <a16:creationId xmlns:a16="http://schemas.microsoft.com/office/drawing/2014/main" id="{2CE75978-B6BB-448E-96C5-05E0AB949C10}"/>
              </a:ext>
            </a:extLst>
          </p:cNvPr>
          <p:cNvSpPr txBox="1">
            <a:spLocks/>
          </p:cNvSpPr>
          <p:nvPr/>
        </p:nvSpPr>
        <p:spPr>
          <a:xfrm>
            <a:off x="260350" y="0"/>
            <a:ext cx="116413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rgbClr val="82358C"/>
                </a:solidFill>
                <a:latin typeface="Trebuchet MS" panose="020B0603020202020204" pitchFamily="34" charset="0"/>
              </a:rPr>
              <a:t>UN TERRITOIRE</a:t>
            </a:r>
            <a:r>
              <a:rPr lang="fr-FR" b="1" dirty="0">
                <a:solidFill>
                  <a:srgbClr val="82358C"/>
                </a:solidFill>
                <a:latin typeface="Trebuchet MS" panose="020B0603020202020204" pitchFamily="34" charset="0"/>
              </a:rPr>
              <a:t> </a:t>
            </a:r>
            <a:r>
              <a:rPr lang="fr-FR" dirty="0">
                <a:solidFill>
                  <a:srgbClr val="82358C"/>
                </a:solidFill>
                <a:latin typeface="Trebuchet MS" panose="020B0603020202020204" pitchFamily="34" charset="0"/>
              </a:rPr>
              <a:t>QUI S’ORGANISE </a:t>
            </a:r>
            <a:r>
              <a:rPr lang="fr-FR" b="1" dirty="0">
                <a:solidFill>
                  <a:srgbClr val="82358C"/>
                </a:solidFill>
                <a:latin typeface="Trebuchet MS" panose="020B0603020202020204" pitchFamily="34" charset="0"/>
              </a:rPr>
              <a:t>POUR RÉPONDRE AU CHANGEMENT CLIMATIQUE</a:t>
            </a:r>
          </a:p>
        </p:txBody>
      </p:sp>
      <p:sp>
        <p:nvSpPr>
          <p:cNvPr id="6" name="Espace réservé du contenu 2">
            <a:extLst>
              <a:ext uri="{FF2B5EF4-FFF2-40B4-BE49-F238E27FC236}">
                <a16:creationId xmlns:a16="http://schemas.microsoft.com/office/drawing/2014/main" id="{9B713717-A721-4CE7-A7B8-15D3B3B54986}"/>
              </a:ext>
            </a:extLst>
          </p:cNvPr>
          <p:cNvSpPr txBox="1">
            <a:spLocks/>
          </p:cNvSpPr>
          <p:nvPr/>
        </p:nvSpPr>
        <p:spPr>
          <a:xfrm>
            <a:off x="396421" y="1429669"/>
            <a:ext cx="4733925" cy="16075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dirty="0">
                <a:solidFill>
                  <a:srgbClr val="82358C"/>
                </a:solidFill>
                <a:latin typeface="Trebuchet MS" panose="020B0603020202020204" pitchFamily="34" charset="0"/>
              </a:rPr>
              <a:t>Faire évoluer les pratiques en matière d’urbanisme</a:t>
            </a:r>
          </a:p>
          <a:p>
            <a:pPr marL="0" indent="0" algn="just">
              <a:buNone/>
            </a:pPr>
            <a:r>
              <a:rPr lang="fr-FR" sz="1500" dirty="0">
                <a:latin typeface="Trebuchet MS" panose="020B0603020202020204" pitchFamily="34" charset="0"/>
              </a:rPr>
              <a:t>4 </a:t>
            </a:r>
            <a:r>
              <a:rPr lang="fr-FR" sz="1500" b="1" dirty="0">
                <a:latin typeface="Trebuchet MS" panose="020B0603020202020204" pitchFamily="34" charset="0"/>
              </a:rPr>
              <a:t>plans locaux d’urbanisme </a:t>
            </a:r>
            <a:r>
              <a:rPr lang="fr-FR" sz="1500" dirty="0">
                <a:latin typeface="Trebuchet MS" panose="020B0603020202020204" pitchFamily="34" charset="0"/>
              </a:rPr>
              <a:t>étaient en révision sur le territoire communautaire en 2022, 8 en modification. Pour préserver la nature en ville, la démarche « Territoires Pilotes de Sobriété Foncière » (TPSF), lancée en 2022, se veut le laboratoire de ce triple enjeu qu’est la densification des centres urbains, l’intensification des usages et le développement d’espaces de nature en ville. Les travaux se poursuivront durant l’année 2023, ils concernent les communes de Lorient, Hennebont, Plouay et Languidic.</a:t>
            </a:r>
            <a:endParaRPr lang="fr-FR" sz="1500" dirty="0">
              <a:solidFill>
                <a:srgbClr val="07AFAC"/>
              </a:solidFill>
              <a:latin typeface="Trebuchet MS" panose="020B0603020202020204" pitchFamily="34" charset="0"/>
            </a:endParaRPr>
          </a:p>
        </p:txBody>
      </p:sp>
      <p:sp>
        <p:nvSpPr>
          <p:cNvPr id="8" name="Espace réservé du contenu 2">
            <a:extLst>
              <a:ext uri="{FF2B5EF4-FFF2-40B4-BE49-F238E27FC236}">
                <a16:creationId xmlns:a16="http://schemas.microsoft.com/office/drawing/2014/main" id="{1AC6FA1F-C780-4BC4-A9E2-4541C948C9EB}"/>
              </a:ext>
            </a:extLst>
          </p:cNvPr>
          <p:cNvSpPr txBox="1">
            <a:spLocks/>
          </p:cNvSpPr>
          <p:nvPr/>
        </p:nvSpPr>
        <p:spPr>
          <a:xfrm>
            <a:off x="6473371" y="1429669"/>
            <a:ext cx="4880429" cy="16075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dirty="0">
                <a:solidFill>
                  <a:srgbClr val="82358C"/>
                </a:solidFill>
                <a:latin typeface="Trebuchet MS" panose="020B0603020202020204" pitchFamily="34" charset="0"/>
              </a:rPr>
              <a:t>Améliorer les performances écologiques et énergétiques des bâtiments</a:t>
            </a:r>
          </a:p>
          <a:p>
            <a:pPr marL="0" indent="0" algn="just">
              <a:buNone/>
            </a:pPr>
            <a:r>
              <a:rPr lang="fr-FR" sz="1500" dirty="0">
                <a:latin typeface="Trebuchet MS" panose="020B0603020202020204" pitchFamily="34" charset="0"/>
              </a:rPr>
              <a:t>Au 1</a:t>
            </a:r>
            <a:r>
              <a:rPr lang="fr-FR" sz="1500" baseline="30000" dirty="0">
                <a:latin typeface="Trebuchet MS" panose="020B0603020202020204" pitchFamily="34" charset="0"/>
              </a:rPr>
              <a:t>er</a:t>
            </a:r>
            <a:r>
              <a:rPr lang="fr-FR" sz="1500" dirty="0">
                <a:latin typeface="Trebuchet MS" panose="020B0603020202020204" pitchFamily="34" charset="0"/>
              </a:rPr>
              <a:t> janvier 2022, France </a:t>
            </a:r>
            <a:r>
              <a:rPr lang="fr-FR" sz="1500" dirty="0" err="1">
                <a:latin typeface="Trebuchet MS" panose="020B0603020202020204" pitchFamily="34" charset="0"/>
              </a:rPr>
              <a:t>Rénov</a:t>
            </a:r>
            <a:r>
              <a:rPr lang="fr-FR" sz="1500" dirty="0">
                <a:latin typeface="Trebuchet MS" panose="020B0603020202020204" pitchFamily="34" charset="0"/>
              </a:rPr>
              <a:t>’ est devenu l’unique service public de la rénovation de l’habitat. De ce fait, l’Espace Info Habitat, guichet local de l’habitat, est désormais identifié </a:t>
            </a:r>
            <a:r>
              <a:rPr lang="fr-FR" sz="1500" b="1" dirty="0">
                <a:latin typeface="Trebuchet MS" panose="020B0603020202020204" pitchFamily="34" charset="0"/>
              </a:rPr>
              <a:t>comme Espace Conseil France </a:t>
            </a:r>
            <a:r>
              <a:rPr lang="fr-FR" sz="1500" b="1" dirty="0" err="1">
                <a:latin typeface="Trebuchet MS" panose="020B0603020202020204" pitchFamily="34" charset="0"/>
              </a:rPr>
              <a:t>Renov</a:t>
            </a:r>
            <a:r>
              <a:rPr lang="fr-FR" sz="1500" b="1" dirty="0">
                <a:latin typeface="Trebuchet MS" panose="020B0603020202020204" pitchFamily="34" charset="0"/>
              </a:rPr>
              <a:t>.</a:t>
            </a:r>
            <a:r>
              <a:rPr lang="fr-FR" sz="1500" dirty="0">
                <a:latin typeface="Trebuchet MS" panose="020B0603020202020204" pitchFamily="34" charset="0"/>
              </a:rPr>
              <a:t> Le numéro national oriente donc tous les appels émanant de propriétaires de l’agglomération vers l’accueil de l’Espace Info Habitat. 202 diagnostics énergétiques complets ont été effectués par les techniciens de l’Espace Info Habitat (visites et relevés à domicile, rapports) en 2022 et 147 dossiers de financement ont été déposés à l’ANAH.</a:t>
            </a:r>
          </a:p>
          <a:p>
            <a:pPr marL="0" indent="0" algn="just">
              <a:buNone/>
            </a:pPr>
            <a:r>
              <a:rPr lang="fr-FR" sz="1500" dirty="0">
                <a:latin typeface="Trebuchet MS" panose="020B0603020202020204" pitchFamily="34" charset="0"/>
              </a:rPr>
              <a:t>L’ensemble des dossiers accompagnés par le service Habitat représentent un volume de travaux global de 4,6 millions d’euros, réalisés par des artisans locaux. Aux 2,2 millions d’euros engagés par l’ANAH pour subventionner ces travaux, s’ajoutent plus de 470 000 euros de subventions de Lorient Agglomération.</a:t>
            </a:r>
            <a:endParaRPr lang="fr-FR" sz="1500" dirty="0">
              <a:solidFill>
                <a:srgbClr val="07AFAC"/>
              </a:solidFill>
              <a:latin typeface="Trebuchet MS" panose="020B0603020202020204" pitchFamily="34" charset="0"/>
            </a:endParaRPr>
          </a:p>
        </p:txBody>
      </p:sp>
      <p:pic>
        <p:nvPicPr>
          <p:cNvPr id="9" name="Image 8">
            <a:extLst>
              <a:ext uri="{FF2B5EF4-FFF2-40B4-BE49-F238E27FC236}">
                <a16:creationId xmlns:a16="http://schemas.microsoft.com/office/drawing/2014/main" id="{EC1FB1F7-22D7-4A8D-A732-785799C6BEA1}"/>
              </a:ext>
            </a:extLst>
          </p:cNvPr>
          <p:cNvPicPr>
            <a:picLocks noChangeAspect="1"/>
          </p:cNvPicPr>
          <p:nvPr/>
        </p:nvPicPr>
        <p:blipFill>
          <a:blip r:embed="rId2"/>
          <a:stretch>
            <a:fillRect/>
          </a:stretch>
        </p:blipFill>
        <p:spPr>
          <a:xfrm>
            <a:off x="5130346" y="1878806"/>
            <a:ext cx="1304925" cy="3924300"/>
          </a:xfrm>
          <a:prstGeom prst="rect">
            <a:avLst/>
          </a:prstGeom>
        </p:spPr>
      </p:pic>
      <p:pic>
        <p:nvPicPr>
          <p:cNvPr id="11" name="Image 10">
            <a:extLst>
              <a:ext uri="{FF2B5EF4-FFF2-40B4-BE49-F238E27FC236}">
                <a16:creationId xmlns:a16="http://schemas.microsoft.com/office/drawing/2014/main" id="{F97B8FCA-59C2-4FC2-899F-5F293DC5D829}"/>
              </a:ext>
            </a:extLst>
          </p:cNvPr>
          <p:cNvPicPr>
            <a:picLocks noChangeAspect="1"/>
          </p:cNvPicPr>
          <p:nvPr/>
        </p:nvPicPr>
        <p:blipFill>
          <a:blip r:embed="rId3"/>
          <a:stretch>
            <a:fillRect/>
          </a:stretch>
        </p:blipFill>
        <p:spPr>
          <a:xfrm>
            <a:off x="538843" y="4101732"/>
            <a:ext cx="4414157" cy="2570269"/>
          </a:xfrm>
          <a:prstGeom prst="rect">
            <a:avLst/>
          </a:prstGeom>
        </p:spPr>
      </p:pic>
    </p:spTree>
    <p:extLst>
      <p:ext uri="{BB962C8B-B14F-4D97-AF65-F5344CB8AC3E}">
        <p14:creationId xmlns:p14="http://schemas.microsoft.com/office/powerpoint/2010/main" val="1588551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6467A9E-2FCD-4D19-B28A-673AEE359CE3}"/>
              </a:ext>
            </a:extLst>
          </p:cNvPr>
          <p:cNvSpPr>
            <a:spLocks noGrp="1"/>
          </p:cNvSpPr>
          <p:nvPr>
            <p:ph type="sldNum" sz="quarter" idx="12"/>
          </p:nvPr>
        </p:nvSpPr>
        <p:spPr/>
        <p:txBody>
          <a:bodyPr/>
          <a:lstStyle/>
          <a:p>
            <a:fld id="{B399920C-DA5C-4E9F-A23C-F553F19755F9}" type="slidenum">
              <a:rPr lang="fr-FR" smtClean="0"/>
              <a:t>18</a:t>
            </a:fld>
            <a:endParaRPr lang="fr-FR"/>
          </a:p>
        </p:txBody>
      </p:sp>
      <p:sp>
        <p:nvSpPr>
          <p:cNvPr id="5" name="Titre 1">
            <a:extLst>
              <a:ext uri="{FF2B5EF4-FFF2-40B4-BE49-F238E27FC236}">
                <a16:creationId xmlns:a16="http://schemas.microsoft.com/office/drawing/2014/main" id="{360F9D7B-55B5-4F58-9683-767E5BEAE801}"/>
              </a:ext>
            </a:extLst>
          </p:cNvPr>
          <p:cNvSpPr txBox="1">
            <a:spLocks/>
          </p:cNvSpPr>
          <p:nvPr/>
        </p:nvSpPr>
        <p:spPr>
          <a:xfrm>
            <a:off x="6337300" y="136525"/>
            <a:ext cx="6064250" cy="495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200" dirty="0">
                <a:solidFill>
                  <a:srgbClr val="82358C"/>
                </a:solidFill>
                <a:latin typeface="Trebuchet MS" panose="020B0603020202020204" pitchFamily="34" charset="0"/>
              </a:rPr>
              <a:t>UN TERRITOIRE</a:t>
            </a:r>
            <a:r>
              <a:rPr lang="fr-FR" sz="1200" b="1" dirty="0">
                <a:solidFill>
                  <a:srgbClr val="82358C"/>
                </a:solidFill>
                <a:latin typeface="Trebuchet MS" panose="020B0603020202020204" pitchFamily="34" charset="0"/>
              </a:rPr>
              <a:t> </a:t>
            </a:r>
            <a:r>
              <a:rPr lang="fr-FR" sz="1200" dirty="0">
                <a:solidFill>
                  <a:srgbClr val="82358C"/>
                </a:solidFill>
                <a:latin typeface="Trebuchet MS" panose="020B0603020202020204" pitchFamily="34" charset="0"/>
              </a:rPr>
              <a:t>QUI S’ORGANISE </a:t>
            </a:r>
            <a:r>
              <a:rPr lang="fr-FR" sz="1200" b="1" dirty="0">
                <a:solidFill>
                  <a:srgbClr val="82358C"/>
                </a:solidFill>
                <a:latin typeface="Trebuchet MS" panose="020B0603020202020204" pitchFamily="34" charset="0"/>
              </a:rPr>
              <a:t>POUR RÉPONDRE AU CHANGEMENT CLIMATIQUE</a:t>
            </a:r>
          </a:p>
        </p:txBody>
      </p:sp>
      <p:sp>
        <p:nvSpPr>
          <p:cNvPr id="6" name="Espace réservé du contenu 2">
            <a:extLst>
              <a:ext uri="{FF2B5EF4-FFF2-40B4-BE49-F238E27FC236}">
                <a16:creationId xmlns:a16="http://schemas.microsoft.com/office/drawing/2014/main" id="{46229B62-6ABD-40EE-AC67-45BB2802C15E}"/>
              </a:ext>
            </a:extLst>
          </p:cNvPr>
          <p:cNvSpPr txBox="1">
            <a:spLocks/>
          </p:cNvSpPr>
          <p:nvPr/>
        </p:nvSpPr>
        <p:spPr>
          <a:xfrm>
            <a:off x="386896" y="858169"/>
            <a:ext cx="4733925" cy="16075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dirty="0">
                <a:solidFill>
                  <a:srgbClr val="82358C"/>
                </a:solidFill>
                <a:latin typeface="Trebuchet MS" panose="020B0603020202020204" pitchFamily="34" charset="0"/>
              </a:rPr>
              <a:t>Agir pour prévenir les risques naturels</a:t>
            </a:r>
          </a:p>
          <a:p>
            <a:pPr marL="0" indent="0" algn="just">
              <a:buNone/>
            </a:pPr>
            <a:r>
              <a:rPr lang="fr-FR" sz="1500" dirty="0">
                <a:latin typeface="Trebuchet MS" panose="020B0603020202020204" pitchFamily="34" charset="0"/>
              </a:rPr>
              <a:t>Dans le cadre de la compétence obligatoire GEMAPI, une étude d’</a:t>
            </a:r>
            <a:r>
              <a:rPr lang="fr-FR" sz="1500" b="1" dirty="0">
                <a:latin typeface="Trebuchet MS" panose="020B0603020202020204" pitchFamily="34" charset="0"/>
              </a:rPr>
              <a:t>actualisation des ouvrages du système d’endiguement </a:t>
            </a:r>
            <a:r>
              <a:rPr lang="fr-FR" sz="1500" dirty="0">
                <a:latin typeface="Trebuchet MS" panose="020B0603020202020204" pitchFamily="34" charset="0"/>
              </a:rPr>
              <a:t>a proposé une mise à jour de la liste d’ouvrages de protection après une analyse juridique, technique, règlementaire et financière. Après une présentation en bureau communautaire en septembre 2022, une rencontre de l’ensemble des maires des communes concernées a débuté à l’automne afin de recueillir leurs avis sur les conclusions de l’étude et un arbitrage sur les ouvrages à retenir sera proposé en 2023.</a:t>
            </a:r>
          </a:p>
          <a:p>
            <a:pPr marL="0" indent="0" algn="just">
              <a:buNone/>
            </a:pPr>
            <a:r>
              <a:rPr lang="fr-FR" sz="1500" dirty="0">
                <a:latin typeface="Trebuchet MS" panose="020B0603020202020204" pitchFamily="34" charset="0"/>
              </a:rPr>
              <a:t>Parallèlement, un plan d’actions a été mis en place pour garantir la </a:t>
            </a:r>
            <a:r>
              <a:rPr lang="fr-FR" sz="1500" b="1" dirty="0">
                <a:latin typeface="Trebuchet MS" panose="020B0603020202020204" pitchFamily="34" charset="0"/>
              </a:rPr>
              <a:t>continuité du service d’eau potable à Groix </a:t>
            </a:r>
            <a:r>
              <a:rPr lang="fr-FR" sz="1500" dirty="0">
                <a:latin typeface="Trebuchet MS" panose="020B0603020202020204" pitchFamily="34" charset="0"/>
              </a:rPr>
              <a:t>compte tenu du déficit en pluviométrie sur l’hiver 2021-2022 et printemps 2022 : baisse de pression de 1 bar sur le réseau de distribution, campagne de communication pour faire appliquer les arrêtés préfectoraux et les restrictions, mobilisation d’un agent pendant la période estivale pour suivre les consommations des usagers au jour le jour et les alerter en cas de dérive, stockage d’eau embouteillée, mise en place d’une unité de dessalement d’eau de mer afin de compléter la ressource en eau douce (barrage de Port-Melin).</a:t>
            </a:r>
            <a:endParaRPr lang="fr-FR" sz="1500" dirty="0">
              <a:solidFill>
                <a:srgbClr val="07AFAC"/>
              </a:solidFill>
              <a:latin typeface="Trebuchet MS" panose="020B0603020202020204" pitchFamily="34" charset="0"/>
            </a:endParaRPr>
          </a:p>
        </p:txBody>
      </p:sp>
      <p:sp>
        <p:nvSpPr>
          <p:cNvPr id="7" name="Espace réservé du contenu 2">
            <a:extLst>
              <a:ext uri="{FF2B5EF4-FFF2-40B4-BE49-F238E27FC236}">
                <a16:creationId xmlns:a16="http://schemas.microsoft.com/office/drawing/2014/main" id="{3F308233-3CCF-4692-8096-EC3E8EACA6F0}"/>
              </a:ext>
            </a:extLst>
          </p:cNvPr>
          <p:cNvSpPr txBox="1">
            <a:spLocks/>
          </p:cNvSpPr>
          <p:nvPr/>
        </p:nvSpPr>
        <p:spPr>
          <a:xfrm>
            <a:off x="5416096" y="858168"/>
            <a:ext cx="4733925" cy="16075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fr-FR" sz="1500" dirty="0">
              <a:solidFill>
                <a:srgbClr val="82358C"/>
              </a:solidFill>
              <a:latin typeface="Trebuchet MS" panose="020B0603020202020204" pitchFamily="34" charset="0"/>
            </a:endParaRPr>
          </a:p>
          <a:p>
            <a:pPr marL="0" indent="0" algn="just">
              <a:buNone/>
            </a:pPr>
            <a:r>
              <a:rPr lang="fr-FR" sz="1500" dirty="0">
                <a:latin typeface="Trebuchet MS" panose="020B0603020202020204" pitchFamily="34" charset="0"/>
              </a:rPr>
              <a:t>Des études de maîtrise d’</a:t>
            </a:r>
            <a:r>
              <a:rPr lang="fr-FR" sz="1500" dirty="0" err="1">
                <a:latin typeface="Trebuchet MS" panose="020B0603020202020204" pitchFamily="34" charset="0"/>
              </a:rPr>
              <a:t>oeuvre</a:t>
            </a:r>
            <a:r>
              <a:rPr lang="fr-FR" sz="1500" dirty="0">
                <a:latin typeface="Trebuchet MS" panose="020B0603020202020204" pitchFamily="34" charset="0"/>
              </a:rPr>
              <a:t> ont également été lancées pour la </a:t>
            </a:r>
            <a:r>
              <a:rPr lang="fr-FR" sz="1500" b="1" dirty="0">
                <a:latin typeface="Trebuchet MS" panose="020B0603020202020204" pitchFamily="34" charset="0"/>
              </a:rPr>
              <a:t>refonte de l’usine de production d’eau potable de </a:t>
            </a:r>
            <a:r>
              <a:rPr lang="fr-FR" sz="1500" b="1" dirty="0" err="1">
                <a:latin typeface="Trebuchet MS" panose="020B0603020202020204" pitchFamily="34" charset="0"/>
              </a:rPr>
              <a:t>Beg</a:t>
            </a:r>
            <a:r>
              <a:rPr lang="fr-FR" sz="1500" b="1" dirty="0">
                <a:latin typeface="Trebuchet MS" panose="020B0603020202020204" pitchFamily="34" charset="0"/>
              </a:rPr>
              <a:t> </a:t>
            </a:r>
            <a:r>
              <a:rPr lang="fr-FR" sz="1500" b="1" dirty="0" err="1">
                <a:latin typeface="Trebuchet MS" panose="020B0603020202020204" pitchFamily="34" charset="0"/>
              </a:rPr>
              <a:t>Minio</a:t>
            </a:r>
            <a:r>
              <a:rPr lang="fr-FR" sz="1500" b="1" dirty="0">
                <a:latin typeface="Trebuchet MS" panose="020B0603020202020204" pitchFamily="34" charset="0"/>
              </a:rPr>
              <a:t> </a:t>
            </a:r>
            <a:r>
              <a:rPr lang="fr-FR" sz="1500" dirty="0">
                <a:latin typeface="Trebuchet MS" panose="020B0603020202020204" pitchFamily="34" charset="0"/>
              </a:rPr>
              <a:t>à Ploemeur, dans un but d’optimisation du traitement.</a:t>
            </a:r>
          </a:p>
          <a:p>
            <a:pPr marL="0" indent="0" algn="just">
              <a:buNone/>
            </a:pPr>
            <a:r>
              <a:rPr lang="fr-FR" sz="1500" dirty="0">
                <a:latin typeface="Trebuchet MS" panose="020B0603020202020204" pitchFamily="34" charset="0"/>
              </a:rPr>
              <a:t>Enfin, l’étude de </a:t>
            </a:r>
            <a:r>
              <a:rPr lang="fr-FR" sz="1500" b="1" dirty="0">
                <a:latin typeface="Trebuchet MS" panose="020B0603020202020204" pitchFamily="34" charset="0"/>
              </a:rPr>
              <a:t>schéma directeur intercommunal des eaux pluviales</a:t>
            </a:r>
            <a:r>
              <a:rPr lang="fr-FR" sz="1500" dirty="0">
                <a:latin typeface="Trebuchet MS" panose="020B0603020202020204" pitchFamily="34" charset="0"/>
              </a:rPr>
              <a:t> à l’échelle des 25 communes s’est poursuivi avec pour objectif de déterminer les zones à enjeux sur le territoire et les travaux nécessaires pour endiguer les risque identifiés ou problèmes rencontrés (inondations notamment).</a:t>
            </a:r>
            <a:endParaRPr lang="fr-FR" sz="1500" dirty="0">
              <a:solidFill>
                <a:srgbClr val="07AFAC"/>
              </a:solidFill>
              <a:latin typeface="Trebuchet MS" panose="020B0603020202020204" pitchFamily="34" charset="0"/>
            </a:endParaRPr>
          </a:p>
        </p:txBody>
      </p:sp>
      <p:pic>
        <p:nvPicPr>
          <p:cNvPr id="8" name="Image 7">
            <a:extLst>
              <a:ext uri="{FF2B5EF4-FFF2-40B4-BE49-F238E27FC236}">
                <a16:creationId xmlns:a16="http://schemas.microsoft.com/office/drawing/2014/main" id="{3EF3F8A5-CDD2-494C-BA26-1AE26832521D}"/>
              </a:ext>
            </a:extLst>
          </p:cNvPr>
          <p:cNvPicPr>
            <a:picLocks noChangeAspect="1"/>
          </p:cNvPicPr>
          <p:nvPr/>
        </p:nvPicPr>
        <p:blipFill>
          <a:blip r:embed="rId2"/>
          <a:stretch>
            <a:fillRect/>
          </a:stretch>
        </p:blipFill>
        <p:spPr>
          <a:xfrm>
            <a:off x="5556703" y="3560328"/>
            <a:ext cx="6633029" cy="3380294"/>
          </a:xfrm>
          <a:prstGeom prst="rect">
            <a:avLst/>
          </a:prstGeom>
        </p:spPr>
      </p:pic>
      <p:pic>
        <p:nvPicPr>
          <p:cNvPr id="9" name="Image 8">
            <a:extLst>
              <a:ext uri="{FF2B5EF4-FFF2-40B4-BE49-F238E27FC236}">
                <a16:creationId xmlns:a16="http://schemas.microsoft.com/office/drawing/2014/main" id="{7F412592-69F9-4872-96C3-99ACEC698615}"/>
              </a:ext>
            </a:extLst>
          </p:cNvPr>
          <p:cNvPicPr>
            <a:picLocks noChangeAspect="1"/>
          </p:cNvPicPr>
          <p:nvPr/>
        </p:nvPicPr>
        <p:blipFill>
          <a:blip r:embed="rId3"/>
          <a:stretch>
            <a:fillRect/>
          </a:stretch>
        </p:blipFill>
        <p:spPr>
          <a:xfrm>
            <a:off x="10169071" y="1353126"/>
            <a:ext cx="1809750" cy="1485900"/>
          </a:xfrm>
          <a:prstGeom prst="rect">
            <a:avLst/>
          </a:prstGeom>
        </p:spPr>
      </p:pic>
    </p:spTree>
    <p:extLst>
      <p:ext uri="{BB962C8B-B14F-4D97-AF65-F5344CB8AC3E}">
        <p14:creationId xmlns:p14="http://schemas.microsoft.com/office/powerpoint/2010/main" val="435079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B6F77B4-59CA-4137-ACF2-13977BB0D679}"/>
              </a:ext>
            </a:extLst>
          </p:cNvPr>
          <p:cNvSpPr>
            <a:spLocks noGrp="1"/>
          </p:cNvSpPr>
          <p:nvPr>
            <p:ph type="sldNum" sz="quarter" idx="12"/>
          </p:nvPr>
        </p:nvSpPr>
        <p:spPr>
          <a:xfrm>
            <a:off x="8610600" y="6227149"/>
            <a:ext cx="2743200" cy="365125"/>
          </a:xfrm>
        </p:spPr>
        <p:txBody>
          <a:bodyPr/>
          <a:lstStyle/>
          <a:p>
            <a:fld id="{B399920C-DA5C-4E9F-A23C-F553F19755F9}" type="slidenum">
              <a:rPr lang="fr-FR" smtClean="0"/>
              <a:t>19</a:t>
            </a:fld>
            <a:endParaRPr lang="fr-FR" dirty="0"/>
          </a:p>
        </p:txBody>
      </p:sp>
      <p:sp>
        <p:nvSpPr>
          <p:cNvPr id="5" name="Titre 1">
            <a:extLst>
              <a:ext uri="{FF2B5EF4-FFF2-40B4-BE49-F238E27FC236}">
                <a16:creationId xmlns:a16="http://schemas.microsoft.com/office/drawing/2014/main" id="{758BC926-8DFE-4E0B-A572-EC05F3EF0345}"/>
              </a:ext>
            </a:extLst>
          </p:cNvPr>
          <p:cNvSpPr txBox="1">
            <a:spLocks/>
          </p:cNvSpPr>
          <p:nvPr/>
        </p:nvSpPr>
        <p:spPr>
          <a:xfrm>
            <a:off x="275318" y="104106"/>
            <a:ext cx="116413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rgbClr val="82358C"/>
                </a:solidFill>
                <a:latin typeface="Trebuchet MS" panose="020B0603020202020204" pitchFamily="34" charset="0"/>
              </a:rPr>
              <a:t>UN TERRITOIRE</a:t>
            </a:r>
            <a:r>
              <a:rPr lang="fr-FR" b="1" dirty="0">
                <a:solidFill>
                  <a:srgbClr val="82358C"/>
                </a:solidFill>
                <a:latin typeface="Trebuchet MS" panose="020B0603020202020204" pitchFamily="34" charset="0"/>
              </a:rPr>
              <a:t> </a:t>
            </a:r>
            <a:r>
              <a:rPr lang="fr-FR" dirty="0">
                <a:solidFill>
                  <a:srgbClr val="82358C"/>
                </a:solidFill>
                <a:latin typeface="Trebuchet MS" panose="020B0603020202020204" pitchFamily="34" charset="0"/>
              </a:rPr>
              <a:t>EXEMPLAIRE </a:t>
            </a:r>
            <a:r>
              <a:rPr lang="fr-FR" b="1" dirty="0">
                <a:solidFill>
                  <a:srgbClr val="82358C"/>
                </a:solidFill>
                <a:latin typeface="Trebuchet MS" panose="020B0603020202020204" pitchFamily="34" charset="0"/>
              </a:rPr>
              <a:t>EN MATIÈRE DE TRANSITION ÉCOLOGIQUE ET ÉNERGETIQUE</a:t>
            </a:r>
          </a:p>
        </p:txBody>
      </p:sp>
      <p:sp>
        <p:nvSpPr>
          <p:cNvPr id="6" name="Espace réservé du contenu 2">
            <a:extLst>
              <a:ext uri="{FF2B5EF4-FFF2-40B4-BE49-F238E27FC236}">
                <a16:creationId xmlns:a16="http://schemas.microsoft.com/office/drawing/2014/main" id="{30F2A61C-B82D-4B90-BB9F-615D689A4ECC}"/>
              </a:ext>
            </a:extLst>
          </p:cNvPr>
          <p:cNvSpPr txBox="1">
            <a:spLocks/>
          </p:cNvSpPr>
          <p:nvPr/>
        </p:nvSpPr>
        <p:spPr>
          <a:xfrm>
            <a:off x="396421" y="1429669"/>
            <a:ext cx="4733925" cy="16075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dirty="0">
                <a:solidFill>
                  <a:srgbClr val="82358C"/>
                </a:solidFill>
                <a:latin typeface="Trebuchet MS" panose="020B0603020202020204" pitchFamily="34" charset="0"/>
              </a:rPr>
              <a:t>Contribuer à l’autonomie énergétique décarbonée</a:t>
            </a:r>
          </a:p>
          <a:p>
            <a:pPr marL="0" indent="0" algn="just">
              <a:buNone/>
            </a:pPr>
            <a:r>
              <a:rPr lang="fr-FR" sz="1500" dirty="0">
                <a:latin typeface="Trebuchet MS" panose="020B0603020202020204" pitchFamily="34" charset="0"/>
              </a:rPr>
              <a:t>L’objectif principal de Lorient Agglomération est de </a:t>
            </a:r>
            <a:r>
              <a:rPr lang="fr-FR" sz="1500" b="1" dirty="0">
                <a:latin typeface="Trebuchet MS" panose="020B0603020202020204" pitchFamily="34" charset="0"/>
              </a:rPr>
              <a:t>contribuer à l’autonomie énergétique décarbonée </a:t>
            </a:r>
            <a:r>
              <a:rPr lang="fr-FR" sz="1500" dirty="0">
                <a:latin typeface="Trebuchet MS" panose="020B0603020202020204" pitchFamily="34" charset="0"/>
              </a:rPr>
              <a:t>et à la neutralité carbone du territoire d’ici 2050.</a:t>
            </a:r>
          </a:p>
          <a:p>
            <a:pPr marL="0" indent="0" algn="just">
              <a:buNone/>
            </a:pPr>
            <a:r>
              <a:rPr lang="fr-FR" sz="1500" dirty="0">
                <a:latin typeface="Trebuchet MS" panose="020B0603020202020204" pitchFamily="34" charset="0"/>
              </a:rPr>
              <a:t>En 2022, des travaux d’optimisation énergétique ont été réalisés sur le patrimoine de l’Agglomération, tels que l’optimisation du chauffage du Parc des expositions, du centre de secours de Groix et du Golf de Ploemeur. Ces travaux permettront d’économiser </a:t>
            </a:r>
            <a:r>
              <a:rPr lang="en-US" sz="1500" dirty="0">
                <a:latin typeface="Trebuchet MS" panose="020B0603020202020204" pitchFamily="34" charset="0"/>
              </a:rPr>
              <a:t>220 000 kWh/an, </a:t>
            </a:r>
            <a:r>
              <a:rPr lang="en-US" sz="1500" dirty="0" err="1">
                <a:latin typeface="Trebuchet MS" panose="020B0603020202020204" pitchFamily="34" charset="0"/>
              </a:rPr>
              <a:t>soit</a:t>
            </a:r>
            <a:r>
              <a:rPr lang="en-US" sz="1500" dirty="0">
                <a:latin typeface="Trebuchet MS" panose="020B0603020202020204" pitchFamily="34" charset="0"/>
              </a:rPr>
              <a:t> 58 210 kg de CO</a:t>
            </a:r>
            <a:r>
              <a:rPr lang="en-US" sz="1500" baseline="-25000" dirty="0">
                <a:latin typeface="Trebuchet MS" panose="020B0603020202020204" pitchFamily="34" charset="0"/>
              </a:rPr>
              <a:t>2</a:t>
            </a:r>
            <a:r>
              <a:rPr lang="en-US" sz="1500" dirty="0">
                <a:latin typeface="Trebuchet MS" panose="020B0603020202020204" pitchFamily="34" charset="0"/>
              </a:rPr>
              <a:t>/an. </a:t>
            </a:r>
            <a:r>
              <a:rPr lang="fr-FR" sz="1500" dirty="0">
                <a:latin typeface="Trebuchet MS" panose="020B0603020202020204" pitchFamily="34" charset="0"/>
              </a:rPr>
              <a:t>De plus, des projets de centrales photovoltaïques en autoconsommation ont été lancés sur différents équipements de l’Agglomération, ce qui doublera la production d’énergie renouvelable sur le patrimoine de Lorient Agglomération pour atteindre 1 600 000 kWh/an d’ici 2023. Un projet de ferme solaire sur les alvéoles de stockage de déchets du centre de </a:t>
            </a:r>
            <a:r>
              <a:rPr lang="fr-FR" sz="1500" dirty="0" err="1">
                <a:latin typeface="Trebuchet MS" panose="020B0603020202020204" pitchFamily="34" charset="0"/>
              </a:rPr>
              <a:t>Kermat</a:t>
            </a:r>
            <a:r>
              <a:rPr lang="fr-FR" sz="1500" dirty="0">
                <a:latin typeface="Trebuchet MS" panose="020B0603020202020204" pitchFamily="34" charset="0"/>
              </a:rPr>
              <a:t> est également en cours de développement, avec un investissement estimé à 5 M€HTVA. </a:t>
            </a:r>
            <a:endParaRPr lang="fr-FR" sz="1500" dirty="0">
              <a:solidFill>
                <a:srgbClr val="07AFAC"/>
              </a:solidFill>
              <a:latin typeface="Trebuchet MS" panose="020B0603020202020204" pitchFamily="34" charset="0"/>
            </a:endParaRPr>
          </a:p>
        </p:txBody>
      </p:sp>
      <p:sp>
        <p:nvSpPr>
          <p:cNvPr id="7" name="Espace réservé du contenu 2">
            <a:extLst>
              <a:ext uri="{FF2B5EF4-FFF2-40B4-BE49-F238E27FC236}">
                <a16:creationId xmlns:a16="http://schemas.microsoft.com/office/drawing/2014/main" id="{24D1248F-9E1D-48E9-AC95-D33DFD5BE7ED}"/>
              </a:ext>
            </a:extLst>
          </p:cNvPr>
          <p:cNvSpPr txBox="1">
            <a:spLocks/>
          </p:cNvSpPr>
          <p:nvPr/>
        </p:nvSpPr>
        <p:spPr>
          <a:xfrm>
            <a:off x="5248275" y="1429669"/>
            <a:ext cx="4733925" cy="16075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fr-FR" sz="1500" dirty="0">
              <a:solidFill>
                <a:srgbClr val="82358C"/>
              </a:solidFill>
              <a:latin typeface="Trebuchet MS" panose="020B0603020202020204" pitchFamily="34" charset="0"/>
            </a:endParaRPr>
          </a:p>
          <a:p>
            <a:pPr marL="0" indent="0" algn="just">
              <a:buNone/>
            </a:pPr>
            <a:r>
              <a:rPr lang="fr-FR" sz="1500" dirty="0">
                <a:latin typeface="Trebuchet MS" panose="020B0603020202020204" pitchFamily="34" charset="0"/>
              </a:rPr>
              <a:t>L’Agglomération accompagne également les acteurs du territoire, notamment les communes, en mettant en place des programmes d’efficacité énergétique et en fournissant des aides financières. Dans le cadre du développement des énergies renouvelables, Lorient Agglomération a confié à la Société Publique Locale BER la mise en œuvre du contrat d’objectif territorial de développement de la chaleur renouvelable. Des projets de réseau de chaleur et d’équipements de production ou de récupération de chaleur sont en cours d’étude et de construction. L’Agglomération génère également des revenus grâce à la vente de biogaz produit à partir de son centre de stockage et à la vente d’électricité photovoltaïque de ses centrales.</a:t>
            </a:r>
            <a:endParaRPr lang="fr-FR" sz="1500" dirty="0">
              <a:solidFill>
                <a:srgbClr val="07AFAC"/>
              </a:solidFill>
              <a:latin typeface="Trebuchet MS" panose="020B0603020202020204" pitchFamily="34" charset="0"/>
            </a:endParaRPr>
          </a:p>
        </p:txBody>
      </p:sp>
      <p:pic>
        <p:nvPicPr>
          <p:cNvPr id="8" name="Image 7">
            <a:extLst>
              <a:ext uri="{FF2B5EF4-FFF2-40B4-BE49-F238E27FC236}">
                <a16:creationId xmlns:a16="http://schemas.microsoft.com/office/drawing/2014/main" id="{291DEF06-335A-4EE1-9D70-7597E9D36467}"/>
              </a:ext>
            </a:extLst>
          </p:cNvPr>
          <p:cNvPicPr>
            <a:picLocks noChangeAspect="1"/>
          </p:cNvPicPr>
          <p:nvPr/>
        </p:nvPicPr>
        <p:blipFill>
          <a:blip r:embed="rId2"/>
          <a:stretch>
            <a:fillRect/>
          </a:stretch>
        </p:blipFill>
        <p:spPr>
          <a:xfrm>
            <a:off x="5470071" y="4880643"/>
            <a:ext cx="6731454" cy="1661196"/>
          </a:xfrm>
          <a:prstGeom prst="rect">
            <a:avLst/>
          </a:prstGeom>
        </p:spPr>
      </p:pic>
      <p:pic>
        <p:nvPicPr>
          <p:cNvPr id="9" name="Image 8">
            <a:extLst>
              <a:ext uri="{FF2B5EF4-FFF2-40B4-BE49-F238E27FC236}">
                <a16:creationId xmlns:a16="http://schemas.microsoft.com/office/drawing/2014/main" id="{D6C08253-4866-4E79-A172-C823B4A56462}"/>
              </a:ext>
            </a:extLst>
          </p:cNvPr>
          <p:cNvPicPr>
            <a:picLocks noChangeAspect="1"/>
          </p:cNvPicPr>
          <p:nvPr/>
        </p:nvPicPr>
        <p:blipFill>
          <a:blip r:embed="rId3"/>
          <a:stretch>
            <a:fillRect/>
          </a:stretch>
        </p:blipFill>
        <p:spPr>
          <a:xfrm>
            <a:off x="10454437" y="1828800"/>
            <a:ext cx="1747088" cy="3001408"/>
          </a:xfrm>
          <a:prstGeom prst="rect">
            <a:avLst/>
          </a:prstGeom>
        </p:spPr>
      </p:pic>
    </p:spTree>
    <p:extLst>
      <p:ext uri="{BB962C8B-B14F-4D97-AF65-F5344CB8AC3E}">
        <p14:creationId xmlns:p14="http://schemas.microsoft.com/office/powerpoint/2010/main" val="4220392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AC281B7-8042-4F3A-AC6F-D2587D0659F9}"/>
              </a:ext>
            </a:extLst>
          </p:cNvPr>
          <p:cNvSpPr>
            <a:spLocks noGrp="1"/>
          </p:cNvSpPr>
          <p:nvPr>
            <p:ph idx="1"/>
          </p:nvPr>
        </p:nvSpPr>
        <p:spPr>
          <a:xfrm>
            <a:off x="838200" y="226786"/>
            <a:ext cx="10729686" cy="5935663"/>
          </a:xfrm>
        </p:spPr>
        <p:txBody>
          <a:bodyPr>
            <a:normAutofit/>
          </a:bodyPr>
          <a:lstStyle/>
          <a:p>
            <a:pPr marL="0" indent="0" algn="just">
              <a:buNone/>
            </a:pPr>
            <a:r>
              <a:rPr lang="fr-FR" sz="1800" b="1" dirty="0">
                <a:latin typeface="Trebuchet MS" panose="020B0603020202020204" pitchFamily="34" charset="0"/>
              </a:rPr>
              <a:t>La présentation du Rapport d’activité suit désormais la trame du Projet de territoire, adopté par le Conseil communautaire le 9 novembre 2021. Il se constitue de 5 axes et 15 enjeux stratégiques qui formalisent la feuille de route de l’action communautaire d’ici à l’horizon 2030. </a:t>
            </a:r>
          </a:p>
        </p:txBody>
      </p:sp>
      <p:pic>
        <p:nvPicPr>
          <p:cNvPr id="4" name="Image 3">
            <a:extLst>
              <a:ext uri="{FF2B5EF4-FFF2-40B4-BE49-F238E27FC236}">
                <a16:creationId xmlns:a16="http://schemas.microsoft.com/office/drawing/2014/main" id="{F7B5D603-3E13-4DD7-98E3-18B6A23827EE}"/>
              </a:ext>
            </a:extLst>
          </p:cNvPr>
          <p:cNvPicPr>
            <a:picLocks noChangeAspect="1"/>
          </p:cNvPicPr>
          <p:nvPr/>
        </p:nvPicPr>
        <p:blipFill>
          <a:blip r:embed="rId2"/>
          <a:stretch>
            <a:fillRect/>
          </a:stretch>
        </p:blipFill>
        <p:spPr>
          <a:xfrm>
            <a:off x="318876" y="1292225"/>
            <a:ext cx="11034924" cy="5730845"/>
          </a:xfrm>
          <a:prstGeom prst="rect">
            <a:avLst/>
          </a:prstGeom>
        </p:spPr>
      </p:pic>
      <p:sp>
        <p:nvSpPr>
          <p:cNvPr id="5" name="Espace réservé du numéro de diapositive 4">
            <a:extLst>
              <a:ext uri="{FF2B5EF4-FFF2-40B4-BE49-F238E27FC236}">
                <a16:creationId xmlns:a16="http://schemas.microsoft.com/office/drawing/2014/main" id="{27F33504-4883-4C39-8AEB-EB61D2BEA697}"/>
              </a:ext>
            </a:extLst>
          </p:cNvPr>
          <p:cNvSpPr>
            <a:spLocks noGrp="1"/>
          </p:cNvSpPr>
          <p:nvPr>
            <p:ph type="sldNum" sz="quarter" idx="12"/>
          </p:nvPr>
        </p:nvSpPr>
        <p:spPr/>
        <p:txBody>
          <a:bodyPr/>
          <a:lstStyle/>
          <a:p>
            <a:fld id="{B399920C-DA5C-4E9F-A23C-F553F19755F9}" type="slidenum">
              <a:rPr lang="fr-FR" smtClean="0"/>
              <a:t>2</a:t>
            </a:fld>
            <a:endParaRPr lang="fr-FR"/>
          </a:p>
        </p:txBody>
      </p:sp>
    </p:spTree>
    <p:extLst>
      <p:ext uri="{BB962C8B-B14F-4D97-AF65-F5344CB8AC3E}">
        <p14:creationId xmlns:p14="http://schemas.microsoft.com/office/powerpoint/2010/main" val="1613776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98C2A52-F128-4F10-9FD2-0399072A9DC0}"/>
              </a:ext>
            </a:extLst>
          </p:cNvPr>
          <p:cNvSpPr>
            <a:spLocks noGrp="1"/>
          </p:cNvSpPr>
          <p:nvPr>
            <p:ph type="sldNum" sz="quarter" idx="12"/>
          </p:nvPr>
        </p:nvSpPr>
        <p:spPr/>
        <p:txBody>
          <a:bodyPr/>
          <a:lstStyle/>
          <a:p>
            <a:fld id="{B399920C-DA5C-4E9F-A23C-F553F19755F9}" type="slidenum">
              <a:rPr lang="fr-FR" smtClean="0"/>
              <a:t>20</a:t>
            </a:fld>
            <a:endParaRPr lang="fr-FR"/>
          </a:p>
        </p:txBody>
      </p:sp>
      <p:sp>
        <p:nvSpPr>
          <p:cNvPr id="5" name="Titre 1">
            <a:extLst>
              <a:ext uri="{FF2B5EF4-FFF2-40B4-BE49-F238E27FC236}">
                <a16:creationId xmlns:a16="http://schemas.microsoft.com/office/drawing/2014/main" id="{AC032BAE-F226-4A15-BB04-F9D64CA55714}"/>
              </a:ext>
            </a:extLst>
          </p:cNvPr>
          <p:cNvSpPr txBox="1">
            <a:spLocks/>
          </p:cNvSpPr>
          <p:nvPr/>
        </p:nvSpPr>
        <p:spPr>
          <a:xfrm>
            <a:off x="5762171" y="136525"/>
            <a:ext cx="6604454" cy="365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200" dirty="0">
                <a:solidFill>
                  <a:srgbClr val="82358C"/>
                </a:solidFill>
                <a:latin typeface="Trebuchet MS" panose="020B0603020202020204" pitchFamily="34" charset="0"/>
              </a:rPr>
              <a:t>UN TERRITOIRE</a:t>
            </a:r>
            <a:r>
              <a:rPr lang="fr-FR" sz="1200" b="1" dirty="0">
                <a:solidFill>
                  <a:srgbClr val="82358C"/>
                </a:solidFill>
                <a:latin typeface="Trebuchet MS" panose="020B0603020202020204" pitchFamily="34" charset="0"/>
              </a:rPr>
              <a:t> </a:t>
            </a:r>
            <a:r>
              <a:rPr lang="fr-FR" sz="1200" dirty="0">
                <a:solidFill>
                  <a:srgbClr val="82358C"/>
                </a:solidFill>
                <a:latin typeface="Trebuchet MS" panose="020B0603020202020204" pitchFamily="34" charset="0"/>
              </a:rPr>
              <a:t>EXEMPLAIRE </a:t>
            </a:r>
            <a:r>
              <a:rPr lang="fr-FR" sz="1200" b="1" dirty="0">
                <a:solidFill>
                  <a:srgbClr val="82358C"/>
                </a:solidFill>
                <a:latin typeface="Trebuchet MS" panose="020B0603020202020204" pitchFamily="34" charset="0"/>
              </a:rPr>
              <a:t>EN MATIÈRE DE TRANSITION ÉCOLOGIQUE ET ÉNERGETIQUE</a:t>
            </a:r>
          </a:p>
        </p:txBody>
      </p:sp>
      <p:sp>
        <p:nvSpPr>
          <p:cNvPr id="6" name="Espace réservé du contenu 2">
            <a:extLst>
              <a:ext uri="{FF2B5EF4-FFF2-40B4-BE49-F238E27FC236}">
                <a16:creationId xmlns:a16="http://schemas.microsoft.com/office/drawing/2014/main" id="{06BF7479-D57F-4313-8A8F-B5AB849CD46A}"/>
              </a:ext>
            </a:extLst>
          </p:cNvPr>
          <p:cNvSpPr txBox="1">
            <a:spLocks/>
          </p:cNvSpPr>
          <p:nvPr/>
        </p:nvSpPr>
        <p:spPr>
          <a:xfrm>
            <a:off x="410935" y="805554"/>
            <a:ext cx="5202465" cy="16075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dirty="0">
                <a:solidFill>
                  <a:srgbClr val="82358C"/>
                </a:solidFill>
                <a:latin typeface="Trebuchet MS" panose="020B0603020202020204" pitchFamily="34" charset="0"/>
              </a:rPr>
              <a:t>Faire de l’agglomération un territoire vertueux en matière de prévention et valorisation des déchets</a:t>
            </a:r>
          </a:p>
          <a:p>
            <a:pPr marL="0" indent="0" algn="just">
              <a:buNone/>
            </a:pPr>
            <a:r>
              <a:rPr lang="fr-FR" sz="1500" dirty="0">
                <a:latin typeface="Trebuchet MS" panose="020B0603020202020204" pitchFamily="34" charset="0"/>
              </a:rPr>
              <a:t>Depuis septembre 2022, l’accès aux </a:t>
            </a:r>
            <a:r>
              <a:rPr lang="fr-FR" sz="1500" b="1" dirty="0">
                <a:latin typeface="Trebuchet MS" panose="020B0603020202020204" pitchFamily="34" charset="0"/>
              </a:rPr>
              <a:t>12 déchèteries du territoire</a:t>
            </a:r>
            <a:r>
              <a:rPr lang="fr-FR" sz="1500" dirty="0">
                <a:latin typeface="Trebuchet MS" panose="020B0603020202020204" pitchFamily="34" charset="0"/>
              </a:rPr>
              <a:t> est conditionné à la présentation d’un badge. L’objectif est d’optimiser l’utilisation des sites, limiter l’accès des professionnels et autoriser l’accès aux seuls habitants de l’agglomération.</a:t>
            </a:r>
          </a:p>
          <a:p>
            <a:pPr marL="0" indent="0" algn="just">
              <a:buNone/>
            </a:pPr>
            <a:r>
              <a:rPr lang="fr-FR" sz="1500" dirty="0">
                <a:latin typeface="Trebuchet MS" panose="020B0603020202020204" pitchFamily="34" charset="0"/>
              </a:rPr>
              <a:t>Parallèlement, une nouvelle déchèterie a ouvert ses portes en mai 2022 à Guidel. Ce nouvel équipement s’inscrit dans le cadre du schéma global de modernisation et d’aménagement de déchèteries « nouvelle génération».</a:t>
            </a:r>
          </a:p>
          <a:p>
            <a:pPr marL="0" indent="0" algn="just">
              <a:buNone/>
            </a:pPr>
            <a:r>
              <a:rPr lang="fr-FR" sz="1500" dirty="0">
                <a:latin typeface="Trebuchet MS" panose="020B0603020202020204" pitchFamily="34" charset="0"/>
              </a:rPr>
              <a:t>Lorient Agglomération a adopté en avril 2022 un </a:t>
            </a:r>
            <a:r>
              <a:rPr lang="fr-FR" sz="1500" b="1" dirty="0">
                <a:latin typeface="Trebuchet MS" panose="020B0603020202020204" pitchFamily="34" charset="0"/>
              </a:rPr>
              <a:t>Programme Local de Prévention des Déchets Ménagers et Assimilés (PLPDMA) </a:t>
            </a:r>
            <a:r>
              <a:rPr lang="fr-FR" sz="1500" dirty="0">
                <a:latin typeface="Trebuchet MS" panose="020B0603020202020204" pitchFamily="34" charset="0"/>
              </a:rPr>
              <a:t>: son objectif est de réussir à réduire le tonnage de déchets de 1 % par an entre 2022 et 2026, soit 5 % en tout.</a:t>
            </a:r>
            <a:endParaRPr lang="fr-FR" sz="1500" dirty="0">
              <a:solidFill>
                <a:srgbClr val="07AFAC"/>
              </a:solidFill>
              <a:latin typeface="Trebuchet MS" panose="020B0603020202020204" pitchFamily="34" charset="0"/>
            </a:endParaRPr>
          </a:p>
        </p:txBody>
      </p:sp>
      <p:sp>
        <p:nvSpPr>
          <p:cNvPr id="7" name="Espace réservé du contenu 2">
            <a:extLst>
              <a:ext uri="{FF2B5EF4-FFF2-40B4-BE49-F238E27FC236}">
                <a16:creationId xmlns:a16="http://schemas.microsoft.com/office/drawing/2014/main" id="{D5B66311-72A8-4A36-BA68-FB1736DED8BF}"/>
              </a:ext>
            </a:extLst>
          </p:cNvPr>
          <p:cNvSpPr txBox="1">
            <a:spLocks/>
          </p:cNvSpPr>
          <p:nvPr/>
        </p:nvSpPr>
        <p:spPr>
          <a:xfrm>
            <a:off x="6151335" y="805554"/>
            <a:ext cx="5202465" cy="16075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dirty="0">
                <a:solidFill>
                  <a:srgbClr val="82358C"/>
                </a:solidFill>
                <a:latin typeface="Trebuchet MS" panose="020B0603020202020204" pitchFamily="34" charset="0"/>
              </a:rPr>
              <a:t>Dynamiser l’économie circulaire</a:t>
            </a:r>
          </a:p>
          <a:p>
            <a:pPr marL="0" indent="0" algn="just">
              <a:buNone/>
            </a:pPr>
            <a:r>
              <a:rPr lang="fr-FR" sz="1500" dirty="0">
                <a:latin typeface="Trebuchet MS" panose="020B0603020202020204" pitchFamily="34" charset="0"/>
              </a:rPr>
              <a:t>Lorient Agglomération s’est également engagée depuis 2021 à la formalisation d’une politique achats, pour une commande publique plus efficace et plus performante, dont les axes sont les suivants :</a:t>
            </a:r>
          </a:p>
          <a:p>
            <a:pPr marL="0" indent="0" algn="just">
              <a:buNone/>
            </a:pPr>
            <a:r>
              <a:rPr lang="fr-FR" sz="1500" dirty="0">
                <a:latin typeface="Trebuchet MS" panose="020B0603020202020204" pitchFamily="34" charset="0"/>
              </a:rPr>
              <a:t>• la valorisation du savoir-faire local</a:t>
            </a:r>
          </a:p>
          <a:p>
            <a:pPr marL="0" indent="0" algn="just">
              <a:buNone/>
              <a:tabLst>
                <a:tab pos="182563" algn="l"/>
              </a:tabLst>
            </a:pPr>
            <a:r>
              <a:rPr lang="fr-FR" sz="1500" dirty="0">
                <a:latin typeface="Trebuchet MS" panose="020B0603020202020204" pitchFamily="34" charset="0"/>
              </a:rPr>
              <a:t>• la transition écologique et la protection de la   	santé</a:t>
            </a:r>
          </a:p>
          <a:p>
            <a:pPr marL="0" indent="0" algn="just">
              <a:buNone/>
            </a:pPr>
            <a:r>
              <a:rPr lang="fr-FR" sz="1500" dirty="0">
                <a:latin typeface="Trebuchet MS" panose="020B0603020202020204" pitchFamily="34" charset="0"/>
              </a:rPr>
              <a:t>• le renforcement des achats inclusifs</a:t>
            </a:r>
          </a:p>
          <a:p>
            <a:pPr marL="0" indent="0" algn="just">
              <a:buNone/>
            </a:pPr>
            <a:r>
              <a:rPr lang="fr-FR" sz="1500" dirty="0">
                <a:latin typeface="Trebuchet MS" panose="020B0603020202020204" pitchFamily="34" charset="0"/>
              </a:rPr>
              <a:t>• la performance de l’achat et l’exemplarité</a:t>
            </a:r>
          </a:p>
          <a:p>
            <a:pPr marL="0" indent="0" algn="just">
              <a:buNone/>
            </a:pPr>
            <a:r>
              <a:rPr lang="fr-FR" sz="1500" dirty="0">
                <a:latin typeface="Trebuchet MS" panose="020B0603020202020204" pitchFamily="34" charset="0"/>
              </a:rPr>
              <a:t>Lorient Agglomération a engagé le travail qui permettra d’aboutir à l’adoption de son </a:t>
            </a:r>
            <a:r>
              <a:rPr lang="fr-FR" sz="1500" b="1" dirty="0">
                <a:latin typeface="Trebuchet MS" panose="020B0603020202020204" pitchFamily="34" charset="0"/>
              </a:rPr>
              <a:t>Schéma de Promotion des Achats Responsables (SPAR).</a:t>
            </a:r>
            <a:r>
              <a:rPr lang="fr-FR" sz="1500" dirty="0">
                <a:latin typeface="Trebuchet MS" panose="020B0603020202020204" pitchFamily="34" charset="0"/>
              </a:rPr>
              <a:t> Il devrait être approuvé par le Conseil communautaire avant la fin de l’année 2023.</a:t>
            </a:r>
            <a:endParaRPr lang="fr-FR" sz="1500" dirty="0">
              <a:solidFill>
                <a:srgbClr val="07AFAC"/>
              </a:solidFill>
              <a:latin typeface="Trebuchet MS" panose="020B0603020202020204" pitchFamily="34" charset="0"/>
            </a:endParaRPr>
          </a:p>
        </p:txBody>
      </p:sp>
      <p:pic>
        <p:nvPicPr>
          <p:cNvPr id="10" name="Image 9">
            <a:extLst>
              <a:ext uri="{FF2B5EF4-FFF2-40B4-BE49-F238E27FC236}">
                <a16:creationId xmlns:a16="http://schemas.microsoft.com/office/drawing/2014/main" id="{1BA54DB1-2632-4934-BF00-48FA4F136092}"/>
              </a:ext>
            </a:extLst>
          </p:cNvPr>
          <p:cNvPicPr>
            <a:picLocks noChangeAspect="1"/>
          </p:cNvPicPr>
          <p:nvPr/>
        </p:nvPicPr>
        <p:blipFill>
          <a:blip r:embed="rId2"/>
          <a:stretch>
            <a:fillRect/>
          </a:stretch>
        </p:blipFill>
        <p:spPr>
          <a:xfrm>
            <a:off x="1130300" y="4724400"/>
            <a:ext cx="8661400" cy="1997075"/>
          </a:xfrm>
          <a:prstGeom prst="rect">
            <a:avLst/>
          </a:prstGeom>
        </p:spPr>
      </p:pic>
    </p:spTree>
    <p:extLst>
      <p:ext uri="{BB962C8B-B14F-4D97-AF65-F5344CB8AC3E}">
        <p14:creationId xmlns:p14="http://schemas.microsoft.com/office/powerpoint/2010/main" val="1744160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F2C696-7775-4C86-B2E3-876ECBCA862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D5373A9-7E76-4F68-A9AB-5102B6419575}"/>
              </a:ext>
            </a:extLst>
          </p:cNvPr>
          <p:cNvSpPr>
            <a:spLocks noGrp="1"/>
          </p:cNvSpPr>
          <p:nvPr>
            <p:ph idx="1"/>
          </p:nvPr>
        </p:nvSpPr>
        <p:spPr/>
        <p:txBody>
          <a:bodyPr/>
          <a:lstStyle/>
          <a:p>
            <a:pPr marL="0" indent="0">
              <a:buNone/>
            </a:pPr>
            <a:r>
              <a:rPr lang="fr-FR" dirty="0" err="1">
                <a:solidFill>
                  <a:srgbClr val="222D71"/>
                </a:solidFill>
              </a:rPr>
              <a:t>bbb</a:t>
            </a:r>
            <a:endParaRPr lang="fr-FR" dirty="0">
              <a:solidFill>
                <a:srgbClr val="222D71"/>
              </a:solidFill>
            </a:endParaRPr>
          </a:p>
        </p:txBody>
      </p:sp>
      <p:pic>
        <p:nvPicPr>
          <p:cNvPr id="4" name="Image 3">
            <a:extLst>
              <a:ext uri="{FF2B5EF4-FFF2-40B4-BE49-F238E27FC236}">
                <a16:creationId xmlns:a16="http://schemas.microsoft.com/office/drawing/2014/main" id="{7E0DEC5F-69ED-41CC-8640-D4505188A80B}"/>
              </a:ext>
            </a:extLst>
          </p:cNvPr>
          <p:cNvPicPr>
            <a:picLocks noChangeAspect="1"/>
          </p:cNvPicPr>
          <p:nvPr/>
        </p:nvPicPr>
        <p:blipFill>
          <a:blip r:embed="rId2"/>
          <a:stretch>
            <a:fillRect/>
          </a:stretch>
        </p:blipFill>
        <p:spPr>
          <a:xfrm>
            <a:off x="0" y="-290286"/>
            <a:ext cx="12205421" cy="7387772"/>
          </a:xfrm>
          <a:prstGeom prst="rect">
            <a:avLst/>
          </a:prstGeom>
        </p:spPr>
      </p:pic>
      <p:sp>
        <p:nvSpPr>
          <p:cNvPr id="5" name="Espace réservé du numéro de diapositive 4">
            <a:extLst>
              <a:ext uri="{FF2B5EF4-FFF2-40B4-BE49-F238E27FC236}">
                <a16:creationId xmlns:a16="http://schemas.microsoft.com/office/drawing/2014/main" id="{42945917-E11A-45F7-B8B1-6F2EB198D67B}"/>
              </a:ext>
            </a:extLst>
          </p:cNvPr>
          <p:cNvSpPr>
            <a:spLocks noGrp="1"/>
          </p:cNvSpPr>
          <p:nvPr>
            <p:ph type="sldNum" sz="quarter" idx="12"/>
          </p:nvPr>
        </p:nvSpPr>
        <p:spPr/>
        <p:txBody>
          <a:bodyPr/>
          <a:lstStyle/>
          <a:p>
            <a:fld id="{B399920C-DA5C-4E9F-A23C-F553F19755F9}" type="slidenum">
              <a:rPr lang="fr-FR" smtClean="0"/>
              <a:t>21</a:t>
            </a:fld>
            <a:endParaRPr lang="fr-FR"/>
          </a:p>
        </p:txBody>
      </p:sp>
    </p:spTree>
    <p:extLst>
      <p:ext uri="{BB962C8B-B14F-4D97-AF65-F5344CB8AC3E}">
        <p14:creationId xmlns:p14="http://schemas.microsoft.com/office/powerpoint/2010/main" val="3830984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E4DB235-BE31-4954-A868-E6D1A2EAB01C}"/>
              </a:ext>
            </a:extLst>
          </p:cNvPr>
          <p:cNvSpPr>
            <a:spLocks noGrp="1"/>
          </p:cNvSpPr>
          <p:nvPr>
            <p:ph type="sldNum" sz="quarter" idx="12"/>
          </p:nvPr>
        </p:nvSpPr>
        <p:spPr/>
        <p:txBody>
          <a:bodyPr/>
          <a:lstStyle/>
          <a:p>
            <a:fld id="{B399920C-DA5C-4E9F-A23C-F553F19755F9}" type="slidenum">
              <a:rPr lang="fr-FR" smtClean="0"/>
              <a:t>22</a:t>
            </a:fld>
            <a:endParaRPr lang="fr-FR"/>
          </a:p>
        </p:txBody>
      </p:sp>
      <p:sp>
        <p:nvSpPr>
          <p:cNvPr id="5" name="Titre 1">
            <a:extLst>
              <a:ext uri="{FF2B5EF4-FFF2-40B4-BE49-F238E27FC236}">
                <a16:creationId xmlns:a16="http://schemas.microsoft.com/office/drawing/2014/main" id="{F3ED0B61-1454-4146-BEDD-6F865EB7B4BC}"/>
              </a:ext>
            </a:extLst>
          </p:cNvPr>
          <p:cNvSpPr txBox="1">
            <a:spLocks/>
          </p:cNvSpPr>
          <p:nvPr/>
        </p:nvSpPr>
        <p:spPr>
          <a:xfrm>
            <a:off x="467342" y="268698"/>
            <a:ext cx="116413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rgbClr val="222D71"/>
                </a:solidFill>
                <a:latin typeface="Trebuchet MS" panose="020B0603020202020204" pitchFamily="34" charset="0"/>
              </a:rPr>
              <a:t>UN TERRITOIRE EQUILIBRÉ </a:t>
            </a:r>
            <a:r>
              <a:rPr lang="fr-FR" dirty="0">
                <a:solidFill>
                  <a:srgbClr val="222D71"/>
                </a:solidFill>
                <a:latin typeface="Trebuchet MS" panose="020B0603020202020204" pitchFamily="34" charset="0"/>
              </a:rPr>
              <a:t>ENTRE VILLES ET RURALITÉS</a:t>
            </a:r>
            <a:endParaRPr lang="fr-FR" b="1" dirty="0">
              <a:solidFill>
                <a:srgbClr val="222D71"/>
              </a:solidFill>
              <a:latin typeface="Trebuchet MS" panose="020B0603020202020204" pitchFamily="34" charset="0"/>
            </a:endParaRPr>
          </a:p>
        </p:txBody>
      </p:sp>
      <p:sp>
        <p:nvSpPr>
          <p:cNvPr id="6" name="Espace réservé du contenu 2">
            <a:extLst>
              <a:ext uri="{FF2B5EF4-FFF2-40B4-BE49-F238E27FC236}">
                <a16:creationId xmlns:a16="http://schemas.microsoft.com/office/drawing/2014/main" id="{0A7876EC-3C5D-4C98-8507-290106C8C5C9}"/>
              </a:ext>
            </a:extLst>
          </p:cNvPr>
          <p:cNvSpPr txBox="1">
            <a:spLocks/>
          </p:cNvSpPr>
          <p:nvPr/>
        </p:nvSpPr>
        <p:spPr>
          <a:xfrm>
            <a:off x="467342" y="1821475"/>
            <a:ext cx="5202465" cy="16075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dirty="0">
                <a:solidFill>
                  <a:srgbClr val="222D71"/>
                </a:solidFill>
                <a:latin typeface="Trebuchet MS" panose="020B0603020202020204" pitchFamily="34" charset="0"/>
              </a:rPr>
              <a:t>Assurer la proximité et l’accessibilité des services publics sur l’ensemble du territoire</a:t>
            </a:r>
          </a:p>
          <a:p>
            <a:pPr marL="0" indent="0" algn="just">
              <a:buNone/>
            </a:pPr>
            <a:r>
              <a:rPr lang="fr-FR" sz="1500" dirty="0">
                <a:latin typeface="Trebuchet MS" panose="020B0603020202020204" pitchFamily="34" charset="0"/>
              </a:rPr>
              <a:t>Afin d’assurer une gouvernance équilibrée et partagée entre les communes et l’Agglomération, un </a:t>
            </a:r>
            <a:r>
              <a:rPr lang="fr-FR" sz="1500" b="1" dirty="0">
                <a:latin typeface="Trebuchet MS" panose="020B0603020202020204" pitchFamily="34" charset="0"/>
              </a:rPr>
              <a:t>Pacte de Gouvernance</a:t>
            </a:r>
            <a:r>
              <a:rPr lang="fr-FR" sz="1500" dirty="0">
                <a:latin typeface="Trebuchet MS" panose="020B0603020202020204" pitchFamily="34" charset="0"/>
              </a:rPr>
              <a:t> a été institué en 2022.</a:t>
            </a:r>
            <a:endParaRPr lang="fr-FR" sz="1500" dirty="0">
              <a:solidFill>
                <a:srgbClr val="07AFAC"/>
              </a:solidFill>
              <a:latin typeface="Trebuchet MS" panose="020B0603020202020204" pitchFamily="34" charset="0"/>
            </a:endParaRPr>
          </a:p>
        </p:txBody>
      </p:sp>
      <p:sp>
        <p:nvSpPr>
          <p:cNvPr id="7" name="Espace réservé du contenu 2">
            <a:extLst>
              <a:ext uri="{FF2B5EF4-FFF2-40B4-BE49-F238E27FC236}">
                <a16:creationId xmlns:a16="http://schemas.microsoft.com/office/drawing/2014/main" id="{00B332A8-4E08-4977-A855-C2DD9BBA7E25}"/>
              </a:ext>
            </a:extLst>
          </p:cNvPr>
          <p:cNvSpPr txBox="1">
            <a:spLocks/>
          </p:cNvSpPr>
          <p:nvPr/>
        </p:nvSpPr>
        <p:spPr>
          <a:xfrm>
            <a:off x="6288024" y="1803187"/>
            <a:ext cx="5202465" cy="16075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dirty="0">
                <a:solidFill>
                  <a:srgbClr val="222D71"/>
                </a:solidFill>
                <a:latin typeface="Trebuchet MS" panose="020B0603020202020204" pitchFamily="34" charset="0"/>
              </a:rPr>
              <a:t>Valoriser les atouts de la ruralité</a:t>
            </a:r>
          </a:p>
          <a:p>
            <a:pPr marL="0" indent="0" algn="just">
              <a:buNone/>
            </a:pPr>
            <a:r>
              <a:rPr lang="fr-FR" sz="1500" dirty="0">
                <a:latin typeface="Trebuchet MS" panose="020B0603020202020204" pitchFamily="34" charset="0"/>
              </a:rPr>
              <a:t>Le </a:t>
            </a:r>
            <a:r>
              <a:rPr lang="fr-FR" sz="1500" b="1" dirty="0">
                <a:latin typeface="Trebuchet MS" panose="020B0603020202020204" pitchFamily="34" charset="0"/>
              </a:rPr>
              <a:t>Fonds d’intervention communautaire (FIC) Ruralités </a:t>
            </a:r>
            <a:r>
              <a:rPr lang="fr-FR" sz="1500" dirty="0">
                <a:latin typeface="Trebuchet MS" panose="020B0603020202020204" pitchFamily="34" charset="0"/>
              </a:rPr>
              <a:t>est un nouveau dispositif financier qui est proposé par Lorient Agglomération aux communes afin d’accompagner des projets de développement territorial. Il est doté d’une enveloppe globale d’1 M€ pour 2022-2025 et s’articule autour de deux axes : le maillage territorial (services et équipements) et l’alimentation et le cadre de vie (produits locaux et verdissement).</a:t>
            </a:r>
          </a:p>
          <a:p>
            <a:pPr marL="0" indent="0" algn="just">
              <a:buNone/>
            </a:pPr>
            <a:r>
              <a:rPr lang="fr-FR" sz="1500" dirty="0">
                <a:latin typeface="Trebuchet MS" panose="020B0603020202020204" pitchFamily="34" charset="0"/>
              </a:rPr>
              <a:t>Lorient Agglomération </a:t>
            </a:r>
            <a:r>
              <a:rPr lang="fr-FR" sz="1500" b="1" dirty="0">
                <a:latin typeface="Trebuchet MS" panose="020B0603020202020204" pitchFamily="34" charset="0"/>
              </a:rPr>
              <a:t>soutient financièrement l’installation des agriculteurs </a:t>
            </a:r>
            <a:r>
              <a:rPr lang="fr-FR" sz="1500" dirty="0">
                <a:latin typeface="Trebuchet MS" panose="020B0603020202020204" pitchFamily="34" charset="0"/>
              </a:rPr>
              <a:t>: 10 exploitations ont </a:t>
            </a:r>
            <a:r>
              <a:rPr lang="fr-FR" sz="1500" dirty="0" err="1">
                <a:latin typeface="Trebuchet MS" panose="020B0603020202020204" pitchFamily="34" charset="0"/>
              </a:rPr>
              <a:t>pû</a:t>
            </a:r>
            <a:r>
              <a:rPr lang="fr-FR" sz="1500" dirty="0">
                <a:latin typeface="Trebuchet MS" panose="020B0603020202020204" pitchFamily="34" charset="0"/>
              </a:rPr>
              <a:t> bénéficier de ce soutien en 2022, dont 3 en circuits courts et 3 en agriculture biologique. Les aides à la certification biologique ont quant à elles concernées 11 exploitants.</a:t>
            </a:r>
            <a:endParaRPr lang="fr-FR" sz="1500" dirty="0">
              <a:solidFill>
                <a:srgbClr val="07AFAC"/>
              </a:solidFill>
              <a:latin typeface="Trebuchet MS" panose="020B0603020202020204" pitchFamily="34" charset="0"/>
            </a:endParaRPr>
          </a:p>
        </p:txBody>
      </p:sp>
      <p:pic>
        <p:nvPicPr>
          <p:cNvPr id="8" name="Image 7">
            <a:extLst>
              <a:ext uri="{FF2B5EF4-FFF2-40B4-BE49-F238E27FC236}">
                <a16:creationId xmlns:a16="http://schemas.microsoft.com/office/drawing/2014/main" id="{E9902520-C12C-4280-A1A6-AAE48F774E7B}"/>
              </a:ext>
            </a:extLst>
          </p:cNvPr>
          <p:cNvPicPr>
            <a:picLocks noChangeAspect="1"/>
          </p:cNvPicPr>
          <p:nvPr/>
        </p:nvPicPr>
        <p:blipFill>
          <a:blip r:embed="rId2"/>
          <a:stretch>
            <a:fillRect/>
          </a:stretch>
        </p:blipFill>
        <p:spPr>
          <a:xfrm>
            <a:off x="7124700" y="5029200"/>
            <a:ext cx="2857500" cy="1828800"/>
          </a:xfrm>
          <a:prstGeom prst="rect">
            <a:avLst/>
          </a:prstGeom>
        </p:spPr>
      </p:pic>
      <p:pic>
        <p:nvPicPr>
          <p:cNvPr id="9" name="Image 8">
            <a:extLst>
              <a:ext uri="{FF2B5EF4-FFF2-40B4-BE49-F238E27FC236}">
                <a16:creationId xmlns:a16="http://schemas.microsoft.com/office/drawing/2014/main" id="{E2E575CD-6859-4303-9651-2B909CB11068}"/>
              </a:ext>
            </a:extLst>
          </p:cNvPr>
          <p:cNvPicPr>
            <a:picLocks noChangeAspect="1"/>
          </p:cNvPicPr>
          <p:nvPr/>
        </p:nvPicPr>
        <p:blipFill>
          <a:blip r:embed="rId3"/>
          <a:stretch>
            <a:fillRect/>
          </a:stretch>
        </p:blipFill>
        <p:spPr>
          <a:xfrm>
            <a:off x="467342" y="3410712"/>
            <a:ext cx="5361203" cy="2974558"/>
          </a:xfrm>
          <a:prstGeom prst="rect">
            <a:avLst/>
          </a:prstGeom>
        </p:spPr>
      </p:pic>
    </p:spTree>
    <p:extLst>
      <p:ext uri="{BB962C8B-B14F-4D97-AF65-F5344CB8AC3E}">
        <p14:creationId xmlns:p14="http://schemas.microsoft.com/office/powerpoint/2010/main" val="2589579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64BA28C-BDC6-44AC-BA11-A70690B77BC5}"/>
              </a:ext>
            </a:extLst>
          </p:cNvPr>
          <p:cNvSpPr>
            <a:spLocks noGrp="1"/>
          </p:cNvSpPr>
          <p:nvPr>
            <p:ph type="sldNum" sz="quarter" idx="12"/>
          </p:nvPr>
        </p:nvSpPr>
        <p:spPr/>
        <p:txBody>
          <a:bodyPr/>
          <a:lstStyle/>
          <a:p>
            <a:fld id="{B399920C-DA5C-4E9F-A23C-F553F19755F9}" type="slidenum">
              <a:rPr lang="fr-FR" smtClean="0"/>
              <a:t>23</a:t>
            </a:fld>
            <a:endParaRPr lang="fr-FR"/>
          </a:p>
        </p:txBody>
      </p:sp>
      <p:sp>
        <p:nvSpPr>
          <p:cNvPr id="6" name="Titre 1">
            <a:extLst>
              <a:ext uri="{FF2B5EF4-FFF2-40B4-BE49-F238E27FC236}">
                <a16:creationId xmlns:a16="http://schemas.microsoft.com/office/drawing/2014/main" id="{1FF4BC3D-C924-4578-B648-F0504FB5BC79}"/>
              </a:ext>
            </a:extLst>
          </p:cNvPr>
          <p:cNvSpPr txBox="1">
            <a:spLocks/>
          </p:cNvSpPr>
          <p:nvPr/>
        </p:nvSpPr>
        <p:spPr>
          <a:xfrm>
            <a:off x="435258" y="0"/>
            <a:ext cx="116413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rgbClr val="222D71"/>
                </a:solidFill>
                <a:latin typeface="Trebuchet MS" panose="020B0603020202020204" pitchFamily="34" charset="0"/>
              </a:rPr>
              <a:t>UN TERRITOIRE </a:t>
            </a:r>
            <a:r>
              <a:rPr lang="fr-FR" b="1" dirty="0">
                <a:solidFill>
                  <a:srgbClr val="222D71"/>
                </a:solidFill>
                <a:latin typeface="Trebuchet MS" panose="020B0603020202020204" pitchFamily="34" charset="0"/>
              </a:rPr>
              <a:t>NUMÉRIQUE</a:t>
            </a:r>
          </a:p>
        </p:txBody>
      </p:sp>
      <p:sp>
        <p:nvSpPr>
          <p:cNvPr id="7" name="Espace réservé du contenu 2">
            <a:extLst>
              <a:ext uri="{FF2B5EF4-FFF2-40B4-BE49-F238E27FC236}">
                <a16:creationId xmlns:a16="http://schemas.microsoft.com/office/drawing/2014/main" id="{D25173A7-18BF-4C50-9719-2ADA3DD6C2DD}"/>
              </a:ext>
            </a:extLst>
          </p:cNvPr>
          <p:cNvSpPr txBox="1">
            <a:spLocks/>
          </p:cNvSpPr>
          <p:nvPr/>
        </p:nvSpPr>
        <p:spPr>
          <a:xfrm>
            <a:off x="435258" y="1091136"/>
            <a:ext cx="5202465" cy="16075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dirty="0">
                <a:solidFill>
                  <a:srgbClr val="222D71"/>
                </a:solidFill>
                <a:latin typeface="Trebuchet MS" panose="020B0603020202020204" pitchFamily="34" charset="0"/>
              </a:rPr>
              <a:t>Faire de Lorient Agglomération un territoire 100% connecté</a:t>
            </a:r>
          </a:p>
          <a:p>
            <a:pPr marL="0" indent="0" algn="just">
              <a:buNone/>
            </a:pPr>
            <a:r>
              <a:rPr lang="fr-FR" sz="1500" dirty="0">
                <a:latin typeface="Trebuchet MS" panose="020B0603020202020204" pitchFamily="34" charset="0"/>
              </a:rPr>
              <a:t>Dans le cadre du Schéma Territorial du Numérique (STN) et en lien avec le projet des déchèteries connectées, un réseau public LoRa a été mis en place ainsi qu’une plateforme big data pour la </a:t>
            </a:r>
            <a:r>
              <a:rPr lang="fr-FR" sz="1500" b="1" dirty="0">
                <a:latin typeface="Trebuchet MS" panose="020B0603020202020204" pitchFamily="34" charset="0"/>
              </a:rPr>
              <a:t>gestion des objets connectés </a:t>
            </a:r>
            <a:r>
              <a:rPr lang="fr-FR" sz="1500" dirty="0">
                <a:latin typeface="Trebuchet MS" panose="020B0603020202020204" pitchFamily="34" charset="0"/>
              </a:rPr>
              <a:t>(IoT). D’autres thématiques sont aujourd’hui à l’étude, notamment autour de la consommation d’eau des bâtiments publics, la gestion des énergies et des déchets. Par ailleurs, l’Agglomération suit avec une très grande attention </a:t>
            </a:r>
            <a:r>
              <a:rPr lang="fr-FR" sz="1500" b="1" dirty="0">
                <a:latin typeface="Trebuchet MS" panose="020B0603020202020204" pitchFamily="34" charset="0"/>
              </a:rPr>
              <a:t>les déploiements de fibres optiques </a:t>
            </a:r>
            <a:r>
              <a:rPr lang="fr-FR" sz="1500" dirty="0">
                <a:latin typeface="Trebuchet MS" panose="020B0603020202020204" pitchFamily="34" charset="0"/>
              </a:rPr>
              <a:t>par les opérateurs privé (Orange) et public (</a:t>
            </a:r>
            <a:r>
              <a:rPr lang="fr-FR" sz="1500" dirty="0" err="1">
                <a:latin typeface="Trebuchet MS" panose="020B0603020202020204" pitchFamily="34" charset="0"/>
              </a:rPr>
              <a:t>Mégalis</a:t>
            </a:r>
            <a:r>
              <a:rPr lang="fr-FR" sz="1500" dirty="0">
                <a:latin typeface="Trebuchet MS" panose="020B0603020202020204" pitchFamily="34" charset="0"/>
              </a:rPr>
              <a:t>). Lorient Agglomération poursuit également le développement de son réseau en fibres optiques privées 15 communes connectables sur ce réseau. Cet outil permet la mutualisation des infrastructures informatiques physiques et virtuelles. 13 communes utilisent aujourd’hui les réseaux de l’agglomération dont 6 d’entre elles ont confié leurs infrastructures numériques à la direction Numérique et Territoire Intelligent de l’Agglomération. </a:t>
            </a:r>
            <a:endParaRPr lang="fr-FR" sz="1500" dirty="0">
              <a:solidFill>
                <a:srgbClr val="07AFAC"/>
              </a:solidFill>
              <a:latin typeface="Trebuchet MS" panose="020B0603020202020204" pitchFamily="34" charset="0"/>
            </a:endParaRPr>
          </a:p>
        </p:txBody>
      </p:sp>
      <p:sp>
        <p:nvSpPr>
          <p:cNvPr id="8" name="Espace réservé du contenu 2">
            <a:extLst>
              <a:ext uri="{FF2B5EF4-FFF2-40B4-BE49-F238E27FC236}">
                <a16:creationId xmlns:a16="http://schemas.microsoft.com/office/drawing/2014/main" id="{58891ED0-B73F-4A32-925D-F5044999CF8B}"/>
              </a:ext>
            </a:extLst>
          </p:cNvPr>
          <p:cNvSpPr txBox="1">
            <a:spLocks/>
          </p:cNvSpPr>
          <p:nvPr/>
        </p:nvSpPr>
        <p:spPr>
          <a:xfrm>
            <a:off x="7122423" y="1091797"/>
            <a:ext cx="4913823" cy="16075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dirty="0">
                <a:solidFill>
                  <a:srgbClr val="222D71"/>
                </a:solidFill>
                <a:latin typeface="Trebuchet MS" panose="020B0603020202020204" pitchFamily="34" charset="0"/>
              </a:rPr>
              <a:t>Accompagner la transition numérique auprès de tous les usagers</a:t>
            </a:r>
          </a:p>
          <a:p>
            <a:pPr marL="0" indent="0" algn="just">
              <a:buNone/>
            </a:pPr>
            <a:r>
              <a:rPr lang="fr-FR" sz="1500" dirty="0">
                <a:latin typeface="Trebuchet MS" panose="020B0603020202020204" pitchFamily="34" charset="0"/>
              </a:rPr>
              <a:t>Une cartographie a été réalisée en 2022 dans le cadre du label </a:t>
            </a:r>
            <a:r>
              <a:rPr lang="fr-FR" sz="1500" b="1" dirty="0">
                <a:latin typeface="Trebuchet MS" panose="020B0603020202020204" pitchFamily="34" charset="0"/>
              </a:rPr>
              <a:t>Territoire d’Ambition pour un Numérique Inclusif</a:t>
            </a:r>
            <a:r>
              <a:rPr lang="fr-FR" sz="1500" dirty="0">
                <a:latin typeface="Trebuchet MS" panose="020B0603020202020204" pitchFamily="34" charset="0"/>
              </a:rPr>
              <a:t> (financée par des fonds FEDER) pour mieux identifier la fragilité numérique du territoire.</a:t>
            </a:r>
          </a:p>
          <a:p>
            <a:pPr marL="0" indent="0" algn="just">
              <a:buNone/>
            </a:pPr>
            <a:r>
              <a:rPr lang="fr-FR" sz="1500" dirty="0">
                <a:latin typeface="Trebuchet MS" panose="020B0603020202020204" pitchFamily="34" charset="0"/>
              </a:rPr>
              <a:t>Afin de faciliter les reconversions dans le numérique, Lorient Agglomération soutient également le </a:t>
            </a:r>
            <a:r>
              <a:rPr lang="fr-FR" sz="1500" b="1" dirty="0">
                <a:latin typeface="Trebuchet MS" panose="020B0603020202020204" pitchFamily="34" charset="0"/>
              </a:rPr>
              <a:t>programme </a:t>
            </a:r>
            <a:r>
              <a:rPr lang="fr-FR" sz="1500" b="1" dirty="0" err="1">
                <a:latin typeface="Trebuchet MS" panose="020B0603020202020204" pitchFamily="34" charset="0"/>
              </a:rPr>
              <a:t>Digiskol</a:t>
            </a:r>
            <a:r>
              <a:rPr lang="fr-FR" sz="1500" b="1" dirty="0">
                <a:latin typeface="Trebuchet MS" panose="020B0603020202020204" pitchFamily="34" charset="0"/>
              </a:rPr>
              <a:t> </a:t>
            </a:r>
            <a:r>
              <a:rPr lang="fr-FR" sz="1500" dirty="0">
                <a:latin typeface="Trebuchet MS" panose="020B0603020202020204" pitchFamily="34" charset="0"/>
              </a:rPr>
              <a:t>qui vise à permettre à des personnes peu ou pas qualifiées de découvrir les métiers du numérique en vue d’intégrer une formation qualifiante.</a:t>
            </a:r>
          </a:p>
          <a:p>
            <a:endParaRPr lang="fr-FR" sz="1500" dirty="0">
              <a:solidFill>
                <a:srgbClr val="07AFAC"/>
              </a:solidFill>
              <a:latin typeface="Trebuchet MS" panose="020B0603020202020204" pitchFamily="34" charset="0"/>
            </a:endParaRPr>
          </a:p>
        </p:txBody>
      </p:sp>
      <p:sp>
        <p:nvSpPr>
          <p:cNvPr id="9" name="Espace réservé du contenu 2">
            <a:extLst>
              <a:ext uri="{FF2B5EF4-FFF2-40B4-BE49-F238E27FC236}">
                <a16:creationId xmlns:a16="http://schemas.microsoft.com/office/drawing/2014/main" id="{FD8E326D-0492-4367-93C8-240C97663F01}"/>
              </a:ext>
            </a:extLst>
          </p:cNvPr>
          <p:cNvSpPr txBox="1">
            <a:spLocks/>
          </p:cNvSpPr>
          <p:nvPr/>
        </p:nvSpPr>
        <p:spPr>
          <a:xfrm>
            <a:off x="7162799" y="4020389"/>
            <a:ext cx="4913823" cy="16075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dirty="0">
                <a:solidFill>
                  <a:srgbClr val="222D71"/>
                </a:solidFill>
                <a:latin typeface="Trebuchet MS" panose="020B0603020202020204" pitchFamily="34" charset="0"/>
              </a:rPr>
              <a:t>Agir pour un numérique responsable</a:t>
            </a:r>
          </a:p>
          <a:p>
            <a:pPr marL="0" indent="0" algn="just">
              <a:buNone/>
            </a:pPr>
            <a:r>
              <a:rPr lang="fr-FR" sz="1500" dirty="0">
                <a:latin typeface="Trebuchet MS" panose="020B0603020202020204" pitchFamily="34" charset="0"/>
              </a:rPr>
              <a:t>Fin 2022, le projet de Datacenter a été acté et lancé au niveau des études et de la conception. Ce projet de </a:t>
            </a:r>
            <a:r>
              <a:rPr lang="fr-FR" sz="1500" b="1" dirty="0">
                <a:latin typeface="Trebuchet MS" panose="020B0603020202020204" pitchFamily="34" charset="0"/>
              </a:rPr>
              <a:t>Edge Datacenter </a:t>
            </a:r>
            <a:r>
              <a:rPr lang="fr-FR" sz="1500" dirty="0">
                <a:latin typeface="Trebuchet MS" panose="020B0603020202020204" pitchFamily="34" charset="0"/>
              </a:rPr>
              <a:t>décarboné sera mis en œuvre pour sécuriser et mutualiser les infrastructures numériques de l’Agglomération.</a:t>
            </a:r>
            <a:endParaRPr lang="fr-FR" sz="1500" dirty="0">
              <a:solidFill>
                <a:srgbClr val="07AFAC"/>
              </a:solidFill>
              <a:latin typeface="Trebuchet MS" panose="020B0603020202020204" pitchFamily="34" charset="0"/>
            </a:endParaRPr>
          </a:p>
        </p:txBody>
      </p:sp>
      <p:pic>
        <p:nvPicPr>
          <p:cNvPr id="10" name="Image 9">
            <a:extLst>
              <a:ext uri="{FF2B5EF4-FFF2-40B4-BE49-F238E27FC236}">
                <a16:creationId xmlns:a16="http://schemas.microsoft.com/office/drawing/2014/main" id="{C396F979-B12E-4BEA-AC1E-BE6F7FB4F375}"/>
              </a:ext>
            </a:extLst>
          </p:cNvPr>
          <p:cNvPicPr>
            <a:picLocks noChangeAspect="1"/>
          </p:cNvPicPr>
          <p:nvPr/>
        </p:nvPicPr>
        <p:blipFill>
          <a:blip r:embed="rId2"/>
          <a:stretch>
            <a:fillRect/>
          </a:stretch>
        </p:blipFill>
        <p:spPr>
          <a:xfrm>
            <a:off x="5604177" y="1091136"/>
            <a:ext cx="1592169" cy="4118206"/>
          </a:xfrm>
          <a:prstGeom prst="rect">
            <a:avLst/>
          </a:prstGeom>
        </p:spPr>
      </p:pic>
      <p:pic>
        <p:nvPicPr>
          <p:cNvPr id="12" name="Image 11">
            <a:extLst>
              <a:ext uri="{FF2B5EF4-FFF2-40B4-BE49-F238E27FC236}">
                <a16:creationId xmlns:a16="http://schemas.microsoft.com/office/drawing/2014/main" id="{A32942A4-A9C1-46A6-AB0B-1591AAF5F1B5}"/>
              </a:ext>
            </a:extLst>
          </p:cNvPr>
          <p:cNvPicPr>
            <a:picLocks noChangeAspect="1"/>
          </p:cNvPicPr>
          <p:nvPr/>
        </p:nvPicPr>
        <p:blipFill>
          <a:blip r:embed="rId3"/>
          <a:stretch>
            <a:fillRect/>
          </a:stretch>
        </p:blipFill>
        <p:spPr>
          <a:xfrm>
            <a:off x="0" y="5555555"/>
            <a:ext cx="12192000" cy="1855694"/>
          </a:xfrm>
          <a:prstGeom prst="rect">
            <a:avLst/>
          </a:prstGeom>
        </p:spPr>
      </p:pic>
    </p:spTree>
    <p:extLst>
      <p:ext uri="{BB962C8B-B14F-4D97-AF65-F5344CB8AC3E}">
        <p14:creationId xmlns:p14="http://schemas.microsoft.com/office/powerpoint/2010/main" val="4172200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C3DF6C-2E73-4046-9095-421A0FD942F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AAD4FB1-8A3A-4DD9-BF4A-447E4E8ABA80}"/>
              </a:ext>
            </a:extLst>
          </p:cNvPr>
          <p:cNvSpPr>
            <a:spLocks noGrp="1"/>
          </p:cNvSpPr>
          <p:nvPr>
            <p:ph idx="1"/>
          </p:nvPr>
        </p:nvSpPr>
        <p:spPr/>
        <p:txBody>
          <a:bodyPr/>
          <a:lstStyle/>
          <a:p>
            <a:r>
              <a:rPr lang="fr-FR" dirty="0" err="1">
                <a:solidFill>
                  <a:srgbClr val="F8CA12"/>
                </a:solidFill>
              </a:rPr>
              <a:t>bbbb</a:t>
            </a:r>
            <a:endParaRPr lang="fr-FR" dirty="0">
              <a:solidFill>
                <a:srgbClr val="F8CA12"/>
              </a:solidFill>
            </a:endParaRPr>
          </a:p>
        </p:txBody>
      </p:sp>
      <p:pic>
        <p:nvPicPr>
          <p:cNvPr id="4" name="Image 3">
            <a:extLst>
              <a:ext uri="{FF2B5EF4-FFF2-40B4-BE49-F238E27FC236}">
                <a16:creationId xmlns:a16="http://schemas.microsoft.com/office/drawing/2014/main" id="{F309E912-D3DC-4ECF-BFD5-276324C0C1A0}"/>
              </a:ext>
            </a:extLst>
          </p:cNvPr>
          <p:cNvPicPr>
            <a:picLocks noChangeAspect="1"/>
          </p:cNvPicPr>
          <p:nvPr/>
        </p:nvPicPr>
        <p:blipFill>
          <a:blip r:embed="rId2"/>
          <a:stretch>
            <a:fillRect/>
          </a:stretch>
        </p:blipFill>
        <p:spPr>
          <a:xfrm>
            <a:off x="1" y="-244592"/>
            <a:ext cx="12207610" cy="7356592"/>
          </a:xfrm>
          <a:prstGeom prst="rect">
            <a:avLst/>
          </a:prstGeom>
        </p:spPr>
      </p:pic>
      <p:sp>
        <p:nvSpPr>
          <p:cNvPr id="5" name="Espace réservé du numéro de diapositive 4">
            <a:extLst>
              <a:ext uri="{FF2B5EF4-FFF2-40B4-BE49-F238E27FC236}">
                <a16:creationId xmlns:a16="http://schemas.microsoft.com/office/drawing/2014/main" id="{C6482ABD-4EFE-4007-BACE-DE1F45B714E1}"/>
              </a:ext>
            </a:extLst>
          </p:cNvPr>
          <p:cNvSpPr>
            <a:spLocks noGrp="1"/>
          </p:cNvSpPr>
          <p:nvPr>
            <p:ph type="sldNum" sz="quarter" idx="12"/>
          </p:nvPr>
        </p:nvSpPr>
        <p:spPr/>
        <p:txBody>
          <a:bodyPr/>
          <a:lstStyle/>
          <a:p>
            <a:fld id="{B399920C-DA5C-4E9F-A23C-F553F19755F9}" type="slidenum">
              <a:rPr lang="fr-FR" smtClean="0"/>
              <a:t>24</a:t>
            </a:fld>
            <a:endParaRPr lang="fr-FR"/>
          </a:p>
        </p:txBody>
      </p:sp>
    </p:spTree>
    <p:extLst>
      <p:ext uri="{BB962C8B-B14F-4D97-AF65-F5344CB8AC3E}">
        <p14:creationId xmlns:p14="http://schemas.microsoft.com/office/powerpoint/2010/main" val="2750787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43ABDC8-CA2D-4017-8327-54FB6EF20789}"/>
              </a:ext>
            </a:extLst>
          </p:cNvPr>
          <p:cNvSpPr>
            <a:spLocks noGrp="1"/>
          </p:cNvSpPr>
          <p:nvPr>
            <p:ph type="sldNum" sz="quarter" idx="12"/>
          </p:nvPr>
        </p:nvSpPr>
        <p:spPr/>
        <p:txBody>
          <a:bodyPr/>
          <a:lstStyle/>
          <a:p>
            <a:fld id="{B399920C-DA5C-4E9F-A23C-F553F19755F9}" type="slidenum">
              <a:rPr lang="fr-FR" smtClean="0"/>
              <a:t>25</a:t>
            </a:fld>
            <a:endParaRPr lang="fr-FR"/>
          </a:p>
        </p:txBody>
      </p:sp>
      <p:sp>
        <p:nvSpPr>
          <p:cNvPr id="5" name="Titre 1">
            <a:extLst>
              <a:ext uri="{FF2B5EF4-FFF2-40B4-BE49-F238E27FC236}">
                <a16:creationId xmlns:a16="http://schemas.microsoft.com/office/drawing/2014/main" id="{9481692A-C591-47AC-8933-4660E26F91E2}"/>
              </a:ext>
            </a:extLst>
          </p:cNvPr>
          <p:cNvSpPr txBox="1">
            <a:spLocks/>
          </p:cNvSpPr>
          <p:nvPr/>
        </p:nvSpPr>
        <p:spPr>
          <a:xfrm>
            <a:off x="435258" y="0"/>
            <a:ext cx="116413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rgbClr val="F8CA12"/>
                </a:solidFill>
                <a:latin typeface="Trebuchet MS" panose="020B0603020202020204" pitchFamily="34" charset="0"/>
              </a:rPr>
              <a:t>UN TERRITOIRE QUI IMPULSE </a:t>
            </a:r>
            <a:r>
              <a:rPr lang="fr-FR" b="1" dirty="0">
                <a:solidFill>
                  <a:srgbClr val="F8CA12"/>
                </a:solidFill>
                <a:latin typeface="Trebuchet MS" panose="020B0603020202020204" pitchFamily="34" charset="0"/>
              </a:rPr>
              <a:t>LA SOLIDARITÉ COMMUNAUTAIRE</a:t>
            </a:r>
          </a:p>
        </p:txBody>
      </p:sp>
      <p:sp>
        <p:nvSpPr>
          <p:cNvPr id="7" name="Espace réservé du contenu 2">
            <a:extLst>
              <a:ext uri="{FF2B5EF4-FFF2-40B4-BE49-F238E27FC236}">
                <a16:creationId xmlns:a16="http://schemas.microsoft.com/office/drawing/2014/main" id="{47E3E85D-D237-48B4-9D23-0FE89AD5E18F}"/>
              </a:ext>
            </a:extLst>
          </p:cNvPr>
          <p:cNvSpPr txBox="1">
            <a:spLocks/>
          </p:cNvSpPr>
          <p:nvPr/>
        </p:nvSpPr>
        <p:spPr>
          <a:xfrm>
            <a:off x="224246" y="1538662"/>
            <a:ext cx="5202465" cy="16075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dirty="0">
                <a:solidFill>
                  <a:srgbClr val="F8CA12"/>
                </a:solidFill>
                <a:latin typeface="Trebuchet MS" panose="020B0603020202020204" pitchFamily="34" charset="0"/>
              </a:rPr>
              <a:t>Renforcer la proximité de l’agglomération auprès de ses communes membres</a:t>
            </a:r>
          </a:p>
          <a:p>
            <a:pPr marL="0" indent="0" algn="just">
              <a:buNone/>
            </a:pPr>
            <a:r>
              <a:rPr lang="fr-FR" sz="1500" dirty="0">
                <a:latin typeface="Trebuchet MS" panose="020B0603020202020204" pitchFamily="34" charset="0"/>
              </a:rPr>
              <a:t>Une nouvelle instance  de proximité, nommée </a:t>
            </a:r>
            <a:r>
              <a:rPr lang="fr-FR" sz="1500" b="1" dirty="0">
                <a:latin typeface="Trebuchet MS" panose="020B0603020202020204" pitchFamily="34" charset="0"/>
              </a:rPr>
              <a:t>« Aides et subventions publiques »</a:t>
            </a:r>
            <a:r>
              <a:rPr lang="fr-FR" sz="1500" dirty="0">
                <a:latin typeface="Trebuchet MS" panose="020B0603020202020204" pitchFamily="34" charset="0"/>
              </a:rPr>
              <a:t> a été créée par Lorient Agglomération. Composée d’élus et d’agents, elle associe les partenaires financeurs pour mieux partager les informations et prendre en compte les attentes des communes dans leur recherche de subventions. </a:t>
            </a:r>
            <a:endParaRPr lang="fr-FR" sz="1500" dirty="0">
              <a:solidFill>
                <a:srgbClr val="07AFAC"/>
              </a:solidFill>
              <a:latin typeface="Trebuchet MS" panose="020B0603020202020204" pitchFamily="34" charset="0"/>
            </a:endParaRPr>
          </a:p>
        </p:txBody>
      </p:sp>
      <p:sp>
        <p:nvSpPr>
          <p:cNvPr id="8" name="Espace réservé du contenu 2">
            <a:extLst>
              <a:ext uri="{FF2B5EF4-FFF2-40B4-BE49-F238E27FC236}">
                <a16:creationId xmlns:a16="http://schemas.microsoft.com/office/drawing/2014/main" id="{45CD2513-F095-4138-B760-CD45316104F2}"/>
              </a:ext>
            </a:extLst>
          </p:cNvPr>
          <p:cNvSpPr txBox="1">
            <a:spLocks/>
          </p:cNvSpPr>
          <p:nvPr/>
        </p:nvSpPr>
        <p:spPr>
          <a:xfrm>
            <a:off x="242753" y="3562127"/>
            <a:ext cx="5202465" cy="16075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dirty="0">
                <a:solidFill>
                  <a:srgbClr val="F8CA12"/>
                </a:solidFill>
                <a:latin typeface="Trebuchet MS" panose="020B0603020202020204" pitchFamily="34" charset="0"/>
              </a:rPr>
              <a:t>Faciliter les coopérations entre communes pour améliorer l’offre de services</a:t>
            </a:r>
          </a:p>
          <a:p>
            <a:pPr marL="0" indent="0" algn="just">
              <a:buNone/>
            </a:pPr>
            <a:r>
              <a:rPr lang="fr-FR" sz="1500" dirty="0">
                <a:latin typeface="Trebuchet MS" panose="020B0603020202020204" pitchFamily="34" charset="0"/>
              </a:rPr>
              <a:t>Une réflexion a été amorcée en 2022 pour identifier les besoins et attentes des communes en matière de </a:t>
            </a:r>
            <a:r>
              <a:rPr lang="fr-FR" sz="1500" b="1" dirty="0">
                <a:latin typeface="Trebuchet MS" panose="020B0603020202020204" pitchFamily="34" charset="0"/>
              </a:rPr>
              <a:t>mutualisations dans le domaine technique </a:t>
            </a:r>
            <a:r>
              <a:rPr lang="fr-FR" sz="1500" dirty="0">
                <a:latin typeface="Trebuchet MS" panose="020B0603020202020204" pitchFamily="34" charset="0"/>
              </a:rPr>
              <a:t>(équipes, expertises, matériels, marchés via la centrale d’achats, etc.). Pour faciliter les échanges entre communes et avec l’Agglomération, une offre cloud interne a été développée: </a:t>
            </a:r>
            <a:r>
              <a:rPr lang="fr-FR" sz="1500" b="1" dirty="0">
                <a:latin typeface="Trebuchet MS" panose="020B0603020202020204" pitchFamily="34" charset="0"/>
              </a:rPr>
              <a:t>« </a:t>
            </a:r>
            <a:r>
              <a:rPr lang="fr-FR" sz="1500" b="1" dirty="0" err="1">
                <a:latin typeface="Trebuchet MS" panose="020B0603020202020204" pitchFamily="34" charset="0"/>
              </a:rPr>
              <a:t>Nubo</a:t>
            </a:r>
            <a:r>
              <a:rPr lang="fr-FR" sz="1500" b="1" dirty="0">
                <a:latin typeface="Trebuchet MS" panose="020B0603020202020204" pitchFamily="34" charset="0"/>
              </a:rPr>
              <a:t> » </a:t>
            </a:r>
            <a:r>
              <a:rPr lang="fr-FR" sz="1500" dirty="0">
                <a:latin typeface="Trebuchet MS" panose="020B0603020202020204" pitchFamily="34" charset="0"/>
              </a:rPr>
              <a:t>permet ainsi des partages de documents, mais comprend aussi des solutions de sondages ou encore de formulaires.</a:t>
            </a:r>
            <a:endParaRPr lang="fr-FR" sz="1500" dirty="0">
              <a:solidFill>
                <a:srgbClr val="07AFAC"/>
              </a:solidFill>
              <a:latin typeface="Trebuchet MS" panose="020B0603020202020204" pitchFamily="34" charset="0"/>
            </a:endParaRPr>
          </a:p>
        </p:txBody>
      </p:sp>
      <p:sp>
        <p:nvSpPr>
          <p:cNvPr id="9" name="Espace réservé du contenu 2">
            <a:extLst>
              <a:ext uri="{FF2B5EF4-FFF2-40B4-BE49-F238E27FC236}">
                <a16:creationId xmlns:a16="http://schemas.microsoft.com/office/drawing/2014/main" id="{081C9A18-0F6C-478B-B962-FC1FB3FE365D}"/>
              </a:ext>
            </a:extLst>
          </p:cNvPr>
          <p:cNvSpPr txBox="1">
            <a:spLocks/>
          </p:cNvSpPr>
          <p:nvPr/>
        </p:nvSpPr>
        <p:spPr>
          <a:xfrm>
            <a:off x="5467893" y="1575267"/>
            <a:ext cx="5202465" cy="16075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dirty="0">
                <a:solidFill>
                  <a:srgbClr val="F8CA12"/>
                </a:solidFill>
                <a:latin typeface="Trebuchet MS" panose="020B0603020202020204" pitchFamily="34" charset="0"/>
              </a:rPr>
              <a:t>Améliorer l’implication des communes au travers d’une gouvernance partagée</a:t>
            </a:r>
          </a:p>
          <a:p>
            <a:pPr marL="0" indent="0" algn="just">
              <a:buNone/>
            </a:pPr>
            <a:r>
              <a:rPr lang="fr-FR" sz="1500" dirty="0">
                <a:latin typeface="Trebuchet MS" panose="020B0603020202020204" pitchFamily="34" charset="0"/>
              </a:rPr>
              <a:t>Lorient Agglomération s’est engagé avec ses communes-membres dans la réalisation d’un </a:t>
            </a:r>
            <a:r>
              <a:rPr lang="fr-FR" sz="1500" b="1" dirty="0">
                <a:latin typeface="Trebuchet MS" panose="020B0603020202020204" pitchFamily="34" charset="0"/>
              </a:rPr>
              <a:t>Pacte de gouvernance</a:t>
            </a:r>
            <a:r>
              <a:rPr lang="fr-FR" sz="1500" dirty="0">
                <a:latin typeface="Trebuchet MS" panose="020B0603020202020204" pitchFamily="34" charset="0"/>
              </a:rPr>
              <a:t>. Son objectif est de faciliter le dialogue, la coordination et l’association de l’intercommunalité, des maires et des habitants et ainsi de renforcer les liens entre eux.</a:t>
            </a:r>
          </a:p>
          <a:p>
            <a:pPr marL="0" indent="0" algn="just">
              <a:buNone/>
            </a:pPr>
            <a:endParaRPr lang="fr-FR" sz="1500" dirty="0">
              <a:solidFill>
                <a:srgbClr val="07AFAC"/>
              </a:solidFill>
              <a:latin typeface="Trebuchet MS" panose="020B0603020202020204" pitchFamily="34" charset="0"/>
            </a:endParaRPr>
          </a:p>
        </p:txBody>
      </p:sp>
      <p:pic>
        <p:nvPicPr>
          <p:cNvPr id="11" name="Image 10">
            <a:extLst>
              <a:ext uri="{FF2B5EF4-FFF2-40B4-BE49-F238E27FC236}">
                <a16:creationId xmlns:a16="http://schemas.microsoft.com/office/drawing/2014/main" id="{B3D43BE1-264A-4C1B-B7EE-74C469CA8013}"/>
              </a:ext>
            </a:extLst>
          </p:cNvPr>
          <p:cNvPicPr>
            <a:picLocks noChangeAspect="1"/>
          </p:cNvPicPr>
          <p:nvPr/>
        </p:nvPicPr>
        <p:blipFill>
          <a:blip r:embed="rId2"/>
          <a:stretch>
            <a:fillRect/>
          </a:stretch>
        </p:blipFill>
        <p:spPr>
          <a:xfrm>
            <a:off x="5564595" y="3365363"/>
            <a:ext cx="5358063" cy="2808416"/>
          </a:xfrm>
          <a:prstGeom prst="rect">
            <a:avLst/>
          </a:prstGeom>
        </p:spPr>
      </p:pic>
      <p:pic>
        <p:nvPicPr>
          <p:cNvPr id="13" name="Image 12">
            <a:extLst>
              <a:ext uri="{FF2B5EF4-FFF2-40B4-BE49-F238E27FC236}">
                <a16:creationId xmlns:a16="http://schemas.microsoft.com/office/drawing/2014/main" id="{527AB37E-E87A-49FE-9B09-69FF0809C58E}"/>
              </a:ext>
            </a:extLst>
          </p:cNvPr>
          <p:cNvPicPr>
            <a:picLocks noChangeAspect="1"/>
          </p:cNvPicPr>
          <p:nvPr/>
        </p:nvPicPr>
        <p:blipFill>
          <a:blip r:embed="rId3"/>
          <a:stretch>
            <a:fillRect/>
          </a:stretch>
        </p:blipFill>
        <p:spPr>
          <a:xfrm>
            <a:off x="10808242" y="1965484"/>
            <a:ext cx="1383758" cy="3193287"/>
          </a:xfrm>
          <a:prstGeom prst="rect">
            <a:avLst/>
          </a:prstGeom>
        </p:spPr>
      </p:pic>
    </p:spTree>
    <p:extLst>
      <p:ext uri="{BB962C8B-B14F-4D97-AF65-F5344CB8AC3E}">
        <p14:creationId xmlns:p14="http://schemas.microsoft.com/office/powerpoint/2010/main" val="2665257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3E7788F-8962-4C61-A3B1-6411D7F44372}"/>
              </a:ext>
            </a:extLst>
          </p:cNvPr>
          <p:cNvSpPr>
            <a:spLocks noGrp="1"/>
          </p:cNvSpPr>
          <p:nvPr>
            <p:ph type="sldNum" sz="quarter" idx="12"/>
          </p:nvPr>
        </p:nvSpPr>
        <p:spPr/>
        <p:txBody>
          <a:bodyPr/>
          <a:lstStyle/>
          <a:p>
            <a:fld id="{B399920C-DA5C-4E9F-A23C-F553F19755F9}" type="slidenum">
              <a:rPr lang="fr-FR" smtClean="0"/>
              <a:t>26</a:t>
            </a:fld>
            <a:endParaRPr lang="fr-FR"/>
          </a:p>
        </p:txBody>
      </p:sp>
      <p:sp>
        <p:nvSpPr>
          <p:cNvPr id="5" name="Titre 1">
            <a:extLst>
              <a:ext uri="{FF2B5EF4-FFF2-40B4-BE49-F238E27FC236}">
                <a16:creationId xmlns:a16="http://schemas.microsoft.com/office/drawing/2014/main" id="{01FA1F1B-65FF-42B2-986D-CD2EC103E4D7}"/>
              </a:ext>
            </a:extLst>
          </p:cNvPr>
          <p:cNvSpPr txBox="1">
            <a:spLocks/>
          </p:cNvSpPr>
          <p:nvPr/>
        </p:nvSpPr>
        <p:spPr>
          <a:xfrm>
            <a:off x="435258" y="0"/>
            <a:ext cx="11641364"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rgbClr val="F8CA12"/>
                </a:solidFill>
                <a:latin typeface="Trebuchet MS" panose="020B0603020202020204" pitchFamily="34" charset="0"/>
              </a:rPr>
              <a:t>UN TERRITOIRE QUI S’APPUIE SUR </a:t>
            </a:r>
            <a:r>
              <a:rPr lang="fr-FR" b="1" dirty="0">
                <a:solidFill>
                  <a:srgbClr val="F8CA12"/>
                </a:solidFill>
                <a:latin typeface="Trebuchet MS" panose="020B0603020202020204" pitchFamily="34" charset="0"/>
              </a:rPr>
              <a:t>LA PARTICIPATION DES CITOYENS ET ACTEURS SOCIO-ÉCONOMIQUES</a:t>
            </a:r>
          </a:p>
        </p:txBody>
      </p:sp>
      <p:sp>
        <p:nvSpPr>
          <p:cNvPr id="6" name="Espace réservé du contenu 2">
            <a:extLst>
              <a:ext uri="{FF2B5EF4-FFF2-40B4-BE49-F238E27FC236}">
                <a16:creationId xmlns:a16="http://schemas.microsoft.com/office/drawing/2014/main" id="{0170ED43-307F-4797-A733-0EBDC2F3623F}"/>
              </a:ext>
            </a:extLst>
          </p:cNvPr>
          <p:cNvSpPr txBox="1">
            <a:spLocks/>
          </p:cNvSpPr>
          <p:nvPr/>
        </p:nvSpPr>
        <p:spPr>
          <a:xfrm>
            <a:off x="242753" y="1351713"/>
            <a:ext cx="5202465" cy="16075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dirty="0">
                <a:solidFill>
                  <a:srgbClr val="F8CA12"/>
                </a:solidFill>
                <a:latin typeface="Trebuchet MS" panose="020B0603020202020204" pitchFamily="34" charset="0"/>
              </a:rPr>
              <a:t>Permettre aux citoyens et acteurs socio-économiques de participer à la définition et l’évaluation des politiques publiques</a:t>
            </a:r>
          </a:p>
          <a:p>
            <a:pPr marL="0" indent="0" algn="just">
              <a:buNone/>
            </a:pPr>
            <a:r>
              <a:rPr lang="fr-FR" sz="1500" dirty="0">
                <a:latin typeface="Trebuchet MS" panose="020B0603020202020204" pitchFamily="34" charset="0"/>
              </a:rPr>
              <a:t>Dans le cadre de l’élaboration de l’Atlas de la biodiversité intercommunale, Lorient Agglomération a mis en place, pour une seconde édition, l’expérimentation </a:t>
            </a:r>
            <a:r>
              <a:rPr lang="fr-FR" sz="1500" b="1" dirty="0">
                <a:latin typeface="Trebuchet MS" panose="020B0603020202020204" pitchFamily="34" charset="0"/>
              </a:rPr>
              <a:t>« Défi familles pour la biodiversité »</a:t>
            </a:r>
            <a:r>
              <a:rPr lang="fr-FR" sz="1500" dirty="0">
                <a:latin typeface="Trebuchet MS" panose="020B0603020202020204" pitchFamily="34" charset="0"/>
              </a:rPr>
              <a:t>, en partenariat avec l’association Les Petits débrouillards. L’objectif est d’accompagner les familles pour leur permettre de mieux comprendre les enjeux de la préservation de la biodiversité, leur apprendre à la côtoyer et leur faire découvrir un certain nombre de gestes simple  à adopter au quotidien. 118 familles réparties sur le territoire ont manifesté leur intérêt et 30 d’entre elles ont été retenues en tenant compte de la répartition géographique et de la typologie d’habitats. </a:t>
            </a:r>
            <a:endParaRPr lang="fr-FR" sz="1500" dirty="0">
              <a:solidFill>
                <a:srgbClr val="07AFAC"/>
              </a:solidFill>
              <a:latin typeface="Trebuchet MS" panose="020B0603020202020204" pitchFamily="34" charset="0"/>
            </a:endParaRPr>
          </a:p>
        </p:txBody>
      </p:sp>
      <p:sp>
        <p:nvSpPr>
          <p:cNvPr id="7" name="Espace réservé du contenu 2">
            <a:extLst>
              <a:ext uri="{FF2B5EF4-FFF2-40B4-BE49-F238E27FC236}">
                <a16:creationId xmlns:a16="http://schemas.microsoft.com/office/drawing/2014/main" id="{82B3A6DC-E0D1-4BCB-8041-E51A0377FFA0}"/>
              </a:ext>
            </a:extLst>
          </p:cNvPr>
          <p:cNvSpPr txBox="1">
            <a:spLocks/>
          </p:cNvSpPr>
          <p:nvPr/>
        </p:nvSpPr>
        <p:spPr>
          <a:xfrm>
            <a:off x="5805353" y="1351713"/>
            <a:ext cx="5202465" cy="16075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dirty="0">
                <a:solidFill>
                  <a:srgbClr val="F8CA12"/>
                </a:solidFill>
                <a:latin typeface="Trebuchet MS" panose="020B0603020202020204" pitchFamily="34" charset="0"/>
              </a:rPr>
              <a:t>Faire connaître et reconnaître l’action de l’Agglomération auprès des citoyens et acteurs socio-économiques</a:t>
            </a:r>
          </a:p>
          <a:p>
            <a:pPr marL="0" indent="0" algn="just">
              <a:buNone/>
            </a:pPr>
            <a:r>
              <a:rPr lang="fr-FR" sz="1500" dirty="0">
                <a:latin typeface="Trebuchet MS" panose="020B0603020202020204" pitchFamily="34" charset="0"/>
              </a:rPr>
              <a:t>L’un des principaux objectifs en communication de Lorient Agglomération est de </a:t>
            </a:r>
            <a:r>
              <a:rPr lang="fr-FR" sz="1500" b="1" dirty="0">
                <a:latin typeface="Trebuchet MS" panose="020B0603020202020204" pitchFamily="34" charset="0"/>
              </a:rPr>
              <a:t>permettre aux habitants et acteurs socio-économiques d’identifier les actions qu’elle mène, à leur service </a:t>
            </a:r>
            <a:r>
              <a:rPr lang="fr-FR" sz="1500" dirty="0">
                <a:latin typeface="Trebuchet MS" panose="020B0603020202020204" pitchFamily="34" charset="0"/>
              </a:rPr>
              <a:t>: signalétique sur l’espace public (les Parcs d’activités en 2022), campagnes de communication (logement étudiant et rénovation thermique des copropriétés en 2022, relations presse, magazine « Les Nouvelles », présence sur les réseaux sociaux.</a:t>
            </a:r>
            <a:endParaRPr lang="fr-FR" sz="1500" dirty="0">
              <a:solidFill>
                <a:srgbClr val="07AFAC"/>
              </a:solidFill>
              <a:latin typeface="Trebuchet MS" panose="020B0603020202020204" pitchFamily="34" charset="0"/>
            </a:endParaRPr>
          </a:p>
        </p:txBody>
      </p:sp>
      <p:pic>
        <p:nvPicPr>
          <p:cNvPr id="8" name="Image 7">
            <a:extLst>
              <a:ext uri="{FF2B5EF4-FFF2-40B4-BE49-F238E27FC236}">
                <a16:creationId xmlns:a16="http://schemas.microsoft.com/office/drawing/2014/main" id="{32996F2A-6189-488F-B7BD-B1F345934841}"/>
              </a:ext>
            </a:extLst>
          </p:cNvPr>
          <p:cNvPicPr>
            <a:picLocks noChangeAspect="1"/>
          </p:cNvPicPr>
          <p:nvPr/>
        </p:nvPicPr>
        <p:blipFill>
          <a:blip r:embed="rId2"/>
          <a:stretch>
            <a:fillRect/>
          </a:stretch>
        </p:blipFill>
        <p:spPr>
          <a:xfrm>
            <a:off x="5881553" y="3790286"/>
            <a:ext cx="5045527" cy="3658264"/>
          </a:xfrm>
          <a:prstGeom prst="rect">
            <a:avLst/>
          </a:prstGeom>
        </p:spPr>
      </p:pic>
    </p:spTree>
    <p:extLst>
      <p:ext uri="{BB962C8B-B14F-4D97-AF65-F5344CB8AC3E}">
        <p14:creationId xmlns:p14="http://schemas.microsoft.com/office/powerpoint/2010/main" val="566340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4543E27-9605-43D2-9439-F4F7CF044E34}"/>
              </a:ext>
            </a:extLst>
          </p:cNvPr>
          <p:cNvSpPr>
            <a:spLocks noGrp="1"/>
          </p:cNvSpPr>
          <p:nvPr>
            <p:ph type="sldNum" sz="quarter" idx="12"/>
          </p:nvPr>
        </p:nvSpPr>
        <p:spPr/>
        <p:txBody>
          <a:bodyPr/>
          <a:lstStyle/>
          <a:p>
            <a:fld id="{B399920C-DA5C-4E9F-A23C-F553F19755F9}" type="slidenum">
              <a:rPr lang="fr-FR" smtClean="0"/>
              <a:t>27</a:t>
            </a:fld>
            <a:endParaRPr lang="fr-FR"/>
          </a:p>
        </p:txBody>
      </p:sp>
      <p:sp>
        <p:nvSpPr>
          <p:cNvPr id="5" name="Titre 1">
            <a:extLst>
              <a:ext uri="{FF2B5EF4-FFF2-40B4-BE49-F238E27FC236}">
                <a16:creationId xmlns:a16="http://schemas.microsoft.com/office/drawing/2014/main" id="{30776B4F-7B15-4B31-8F81-94EADD3D1050}"/>
              </a:ext>
            </a:extLst>
          </p:cNvPr>
          <p:cNvSpPr txBox="1">
            <a:spLocks/>
          </p:cNvSpPr>
          <p:nvPr/>
        </p:nvSpPr>
        <p:spPr>
          <a:xfrm>
            <a:off x="435258" y="0"/>
            <a:ext cx="116413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rgbClr val="F8CA12"/>
                </a:solidFill>
                <a:latin typeface="Trebuchet MS" panose="020B0603020202020204" pitchFamily="34" charset="0"/>
              </a:rPr>
              <a:t>UN TERRITOIRE QUI RENFORCE SES COOPÉRATIONS </a:t>
            </a:r>
            <a:r>
              <a:rPr lang="fr-FR" dirty="0">
                <a:solidFill>
                  <a:srgbClr val="F8CA12"/>
                </a:solidFill>
                <a:latin typeface="Trebuchet MS" panose="020B0603020202020204" pitchFamily="34" charset="0"/>
              </a:rPr>
              <a:t>AU-DELÀ DE SES FRONTIÈRES</a:t>
            </a:r>
          </a:p>
        </p:txBody>
      </p:sp>
      <p:sp>
        <p:nvSpPr>
          <p:cNvPr id="6" name="Espace réservé du contenu 2">
            <a:extLst>
              <a:ext uri="{FF2B5EF4-FFF2-40B4-BE49-F238E27FC236}">
                <a16:creationId xmlns:a16="http://schemas.microsoft.com/office/drawing/2014/main" id="{4601B317-F368-4EC3-8F60-124EA8B20F9F}"/>
              </a:ext>
            </a:extLst>
          </p:cNvPr>
          <p:cNvSpPr txBox="1">
            <a:spLocks/>
          </p:cNvSpPr>
          <p:nvPr/>
        </p:nvSpPr>
        <p:spPr>
          <a:xfrm>
            <a:off x="242751" y="1423623"/>
            <a:ext cx="6475549" cy="16075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dirty="0">
                <a:solidFill>
                  <a:srgbClr val="F8CA12"/>
                </a:solidFill>
                <a:latin typeface="Trebuchet MS" panose="020B0603020202020204" pitchFamily="34" charset="0"/>
              </a:rPr>
              <a:t>S’affirmer comme le 3</a:t>
            </a:r>
            <a:r>
              <a:rPr lang="fr-FR" sz="1500" baseline="30000" dirty="0">
                <a:solidFill>
                  <a:srgbClr val="F8CA12"/>
                </a:solidFill>
                <a:latin typeface="Trebuchet MS" panose="020B0603020202020204" pitchFamily="34" charset="0"/>
              </a:rPr>
              <a:t>ème</a:t>
            </a:r>
            <a:r>
              <a:rPr lang="fr-FR" sz="1500" dirty="0">
                <a:solidFill>
                  <a:srgbClr val="F8CA12"/>
                </a:solidFill>
                <a:latin typeface="Trebuchet MS" panose="020B0603020202020204" pitchFamily="34" charset="0"/>
              </a:rPr>
              <a:t> pôle breton</a:t>
            </a:r>
          </a:p>
          <a:p>
            <a:pPr marL="0" indent="0" algn="just">
              <a:buNone/>
            </a:pPr>
            <a:r>
              <a:rPr lang="fr-FR" sz="1500" dirty="0">
                <a:latin typeface="Trebuchet MS" panose="020B0603020202020204" pitchFamily="34" charset="0"/>
              </a:rPr>
              <a:t>Lorient Agglomération collabore avec Bretagne Développement Innovation (BDI) et d’autres territoires bretons pour permettre l’essor de nouvelles filières économiques aux fortes valeurs ajoutées. En 2022, ces coopérations ont notamment consisté à des échanges sur </a:t>
            </a:r>
            <a:r>
              <a:rPr lang="fr-FR" sz="1500" b="1" dirty="0">
                <a:latin typeface="Trebuchet MS" panose="020B0603020202020204" pitchFamily="34" charset="0"/>
              </a:rPr>
              <a:t>les filières de l’hydrogène et du composite</a:t>
            </a:r>
            <a:r>
              <a:rPr lang="fr-FR" sz="1500" dirty="0">
                <a:latin typeface="Trebuchet MS" panose="020B0603020202020204" pitchFamily="34" charset="0"/>
              </a:rPr>
              <a:t>. La création de nouvelles offres de formation et le soutien à des porteurs de projet, permet à l’Agglomération de Lorient de se démarquer régionalement et de valoriser ses filières d’excellence.</a:t>
            </a:r>
            <a:endParaRPr lang="fr-FR" sz="1500" dirty="0">
              <a:solidFill>
                <a:srgbClr val="07AFAC"/>
              </a:solidFill>
              <a:latin typeface="Trebuchet MS" panose="020B0603020202020204" pitchFamily="34" charset="0"/>
            </a:endParaRPr>
          </a:p>
        </p:txBody>
      </p:sp>
      <p:sp>
        <p:nvSpPr>
          <p:cNvPr id="7" name="Espace réservé du contenu 2">
            <a:extLst>
              <a:ext uri="{FF2B5EF4-FFF2-40B4-BE49-F238E27FC236}">
                <a16:creationId xmlns:a16="http://schemas.microsoft.com/office/drawing/2014/main" id="{46992834-F64F-4237-A4BA-7EA22504D08B}"/>
              </a:ext>
            </a:extLst>
          </p:cNvPr>
          <p:cNvSpPr txBox="1">
            <a:spLocks/>
          </p:cNvSpPr>
          <p:nvPr/>
        </p:nvSpPr>
        <p:spPr>
          <a:xfrm>
            <a:off x="242751" y="3649053"/>
            <a:ext cx="6475549" cy="16075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dirty="0">
                <a:solidFill>
                  <a:srgbClr val="F8CA12"/>
                </a:solidFill>
                <a:latin typeface="Trebuchet MS" panose="020B0603020202020204" pitchFamily="34" charset="0"/>
              </a:rPr>
              <a:t>Développer nos coopérations et réseaux aux échelles nationale et internationale</a:t>
            </a:r>
          </a:p>
          <a:p>
            <a:pPr marL="0" indent="0" algn="just">
              <a:buNone/>
            </a:pPr>
            <a:r>
              <a:rPr lang="fr-FR" sz="1500" dirty="0">
                <a:latin typeface="Trebuchet MS" panose="020B0603020202020204" pitchFamily="34" charset="0"/>
              </a:rPr>
              <a:t>La poursuite de la déclinaison des </a:t>
            </a:r>
            <a:r>
              <a:rPr lang="fr-FR" sz="1500" b="1" dirty="0">
                <a:latin typeface="Trebuchet MS" panose="020B0603020202020204" pitchFamily="34" charset="0"/>
              </a:rPr>
              <a:t>Fonds d’intervention communautaire (FIC)</a:t>
            </a:r>
            <a:r>
              <a:rPr lang="fr-FR" sz="1500" dirty="0">
                <a:latin typeface="Trebuchet MS" panose="020B0603020202020204" pitchFamily="34" charset="0"/>
              </a:rPr>
              <a:t>, en direction des projets communaux, concrétise le rôle de l’Agglomération en tant que soutien dans la réalisation de leurs projets. La création d’un nouveau FIC en direction des ruralités renforce cette ambition. Il est doté d’une enveloppe globale d’1 M€ pour 2022-2025 et s’articule autour de deux axes : le maillage territorial (services et équipements) et l’alimentation et le cadre de vie (produits locaux et verdissement). Les projets éligibles peuvent pas exemple porter sur la création de Tiers lieux numériques, d’offre de services vélos, de soutien financier au foncier agricole ou aux circuits courts, la rénovation de cantines scolaires… Ils doivent contribuer à la valorisation du territoire et à sa ruralité multiple.</a:t>
            </a:r>
            <a:endParaRPr lang="fr-FR" sz="1500" dirty="0">
              <a:solidFill>
                <a:srgbClr val="07AFAC"/>
              </a:solidFill>
              <a:latin typeface="Trebuchet MS" panose="020B0603020202020204" pitchFamily="34" charset="0"/>
            </a:endParaRPr>
          </a:p>
        </p:txBody>
      </p:sp>
      <p:sp>
        <p:nvSpPr>
          <p:cNvPr id="8" name="Espace réservé du contenu 2">
            <a:extLst>
              <a:ext uri="{FF2B5EF4-FFF2-40B4-BE49-F238E27FC236}">
                <a16:creationId xmlns:a16="http://schemas.microsoft.com/office/drawing/2014/main" id="{3C501CA1-A6ED-4BA2-8B69-31A9BF2E0CE1}"/>
              </a:ext>
            </a:extLst>
          </p:cNvPr>
          <p:cNvSpPr txBox="1">
            <a:spLocks/>
          </p:cNvSpPr>
          <p:nvPr/>
        </p:nvSpPr>
        <p:spPr>
          <a:xfrm>
            <a:off x="6960678" y="1423622"/>
            <a:ext cx="4892290" cy="16075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dirty="0">
                <a:solidFill>
                  <a:srgbClr val="F8CA12"/>
                </a:solidFill>
                <a:latin typeface="Trebuchet MS" panose="020B0603020202020204" pitchFamily="34" charset="0"/>
              </a:rPr>
              <a:t>Renforcer les liens avec nos partenaires à l’échelle des bassins de mobilités et d’emplois</a:t>
            </a:r>
          </a:p>
          <a:p>
            <a:pPr marL="0" indent="0" algn="just">
              <a:spcBef>
                <a:spcPts val="0"/>
              </a:spcBef>
              <a:buNone/>
            </a:pPr>
            <a:r>
              <a:rPr lang="fr-FR" sz="1500" dirty="0">
                <a:latin typeface="Trebuchet MS" panose="020B0603020202020204" pitchFamily="34" charset="0"/>
              </a:rPr>
              <a:t>Un </a:t>
            </a:r>
            <a:r>
              <a:rPr lang="fr-FR" sz="1500" b="1" dirty="0">
                <a:latin typeface="Trebuchet MS" panose="020B0603020202020204" pitchFamily="34" charset="0"/>
              </a:rPr>
              <a:t>Pacte de Cohérence </a:t>
            </a:r>
            <a:r>
              <a:rPr lang="fr-FR" sz="1500" dirty="0">
                <a:latin typeface="Trebuchet MS" panose="020B0603020202020204" pitchFamily="34" charset="0"/>
              </a:rPr>
              <a:t>réunissant Lorient Agglomération, les Intercommunalités voisines ainsi que la Région Bretagne a été élaboré en 2022. Ce document stratégique permet d’identifier les enjeux et priorités du Pays de Lorient-Quimperlé et les engagements communs entre les 3 intercommunalités et le Conseil Régional de Bretagne. Le Pacte est structuré autour de quatre thématiques :</a:t>
            </a:r>
          </a:p>
          <a:p>
            <a:pPr marL="0" indent="0" algn="just">
              <a:spcBef>
                <a:spcPts val="0"/>
              </a:spcBef>
              <a:buNone/>
            </a:pPr>
            <a:r>
              <a:rPr lang="fr-FR" sz="1500" dirty="0">
                <a:latin typeface="Trebuchet MS" panose="020B0603020202020204" pitchFamily="34" charset="0"/>
              </a:rPr>
              <a:t>• Solidarité territoriale,</a:t>
            </a:r>
          </a:p>
          <a:p>
            <a:pPr marL="0" indent="0" algn="just">
              <a:spcBef>
                <a:spcPts val="0"/>
              </a:spcBef>
              <a:buNone/>
            </a:pPr>
            <a:r>
              <a:rPr lang="fr-FR" sz="1500" dirty="0">
                <a:latin typeface="Trebuchet MS" panose="020B0603020202020204" pitchFamily="34" charset="0"/>
              </a:rPr>
              <a:t>• Centralités/foncier/logement,</a:t>
            </a:r>
          </a:p>
          <a:p>
            <a:pPr marL="0" indent="0" algn="just">
              <a:spcBef>
                <a:spcPts val="0"/>
              </a:spcBef>
              <a:buNone/>
            </a:pPr>
            <a:r>
              <a:rPr lang="fr-FR" sz="1500" dirty="0">
                <a:latin typeface="Trebuchet MS" panose="020B0603020202020204" pitchFamily="34" charset="0"/>
              </a:rPr>
              <a:t>• Énergétique et climatique,</a:t>
            </a:r>
          </a:p>
          <a:p>
            <a:pPr marL="0" indent="0" algn="just">
              <a:spcBef>
                <a:spcPts val="0"/>
              </a:spcBef>
              <a:buNone/>
            </a:pPr>
            <a:r>
              <a:rPr lang="fr-FR" sz="1500" dirty="0">
                <a:latin typeface="Trebuchet MS" panose="020B0603020202020204" pitchFamily="34" charset="0"/>
              </a:rPr>
              <a:t>• Mobilité et économique</a:t>
            </a:r>
          </a:p>
          <a:p>
            <a:pPr marL="0" indent="0" algn="just">
              <a:spcBef>
                <a:spcPts val="0"/>
              </a:spcBef>
              <a:buNone/>
            </a:pPr>
            <a:r>
              <a:rPr lang="fr-FR" sz="1500" dirty="0">
                <a:latin typeface="Trebuchet MS" panose="020B0603020202020204" pitchFamily="34" charset="0"/>
              </a:rPr>
              <a:t>L’objectif sera ensuite d’aboutir à un document de référence qui permettra de flécher les financements pour les priorités d’actions.</a:t>
            </a:r>
            <a:endParaRPr lang="fr-FR" sz="1500" dirty="0">
              <a:solidFill>
                <a:srgbClr val="07AFAC"/>
              </a:solidFill>
              <a:latin typeface="Trebuchet MS" panose="020B0603020202020204" pitchFamily="34" charset="0"/>
            </a:endParaRPr>
          </a:p>
        </p:txBody>
      </p:sp>
      <p:pic>
        <p:nvPicPr>
          <p:cNvPr id="9" name="Image 8">
            <a:extLst>
              <a:ext uri="{FF2B5EF4-FFF2-40B4-BE49-F238E27FC236}">
                <a16:creationId xmlns:a16="http://schemas.microsoft.com/office/drawing/2014/main" id="{0BB2A2B2-4519-4117-B166-637FF7A4208C}"/>
              </a:ext>
            </a:extLst>
          </p:cNvPr>
          <p:cNvPicPr>
            <a:picLocks noChangeAspect="1"/>
          </p:cNvPicPr>
          <p:nvPr/>
        </p:nvPicPr>
        <p:blipFill>
          <a:blip r:embed="rId2"/>
          <a:stretch>
            <a:fillRect/>
          </a:stretch>
        </p:blipFill>
        <p:spPr>
          <a:xfrm>
            <a:off x="6960678" y="5354630"/>
            <a:ext cx="5231322" cy="1503370"/>
          </a:xfrm>
          <a:prstGeom prst="rect">
            <a:avLst/>
          </a:prstGeom>
        </p:spPr>
      </p:pic>
    </p:spTree>
    <p:extLst>
      <p:ext uri="{BB962C8B-B14F-4D97-AF65-F5344CB8AC3E}">
        <p14:creationId xmlns:p14="http://schemas.microsoft.com/office/powerpoint/2010/main" val="1135206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55F318-EF90-4778-AFC7-6839D5865B0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0CD3866-F351-4393-ACE1-034B0AD990A9}"/>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EE2D4E00-20B2-4854-ACBA-B69099310EA3}"/>
              </a:ext>
            </a:extLst>
          </p:cNvPr>
          <p:cNvPicPr>
            <a:picLocks noChangeAspect="1"/>
          </p:cNvPicPr>
          <p:nvPr/>
        </p:nvPicPr>
        <p:blipFill>
          <a:blip r:embed="rId2"/>
          <a:stretch>
            <a:fillRect/>
          </a:stretch>
        </p:blipFill>
        <p:spPr>
          <a:xfrm>
            <a:off x="0" y="-233289"/>
            <a:ext cx="12274793" cy="7374318"/>
          </a:xfrm>
          <a:prstGeom prst="rect">
            <a:avLst/>
          </a:prstGeom>
        </p:spPr>
      </p:pic>
      <p:sp>
        <p:nvSpPr>
          <p:cNvPr id="6" name="Espace réservé du numéro de diapositive 5">
            <a:extLst>
              <a:ext uri="{FF2B5EF4-FFF2-40B4-BE49-F238E27FC236}">
                <a16:creationId xmlns:a16="http://schemas.microsoft.com/office/drawing/2014/main" id="{78EE4A75-5DC8-4C96-9EF2-DAEFE2758617}"/>
              </a:ext>
            </a:extLst>
          </p:cNvPr>
          <p:cNvSpPr>
            <a:spLocks noGrp="1"/>
          </p:cNvSpPr>
          <p:nvPr>
            <p:ph type="sldNum" sz="quarter" idx="12"/>
          </p:nvPr>
        </p:nvSpPr>
        <p:spPr/>
        <p:txBody>
          <a:bodyPr/>
          <a:lstStyle/>
          <a:p>
            <a:fld id="{B399920C-DA5C-4E9F-A23C-F553F19755F9}" type="slidenum">
              <a:rPr lang="fr-FR" smtClean="0"/>
              <a:t>28</a:t>
            </a:fld>
            <a:endParaRPr lang="fr-FR"/>
          </a:p>
        </p:txBody>
      </p:sp>
    </p:spTree>
    <p:extLst>
      <p:ext uri="{BB962C8B-B14F-4D97-AF65-F5344CB8AC3E}">
        <p14:creationId xmlns:p14="http://schemas.microsoft.com/office/powerpoint/2010/main" val="3115310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75E173-99F7-4FF8-8AAB-B7E1D92FEE1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8D5E301-5518-4CC2-A417-8D7790253BF1}"/>
              </a:ext>
            </a:extLst>
          </p:cNvPr>
          <p:cNvSpPr>
            <a:spLocks noGrp="1"/>
          </p:cNvSpPr>
          <p:nvPr>
            <p:ph idx="1"/>
          </p:nvPr>
        </p:nvSpPr>
        <p:spPr/>
        <p:txBody>
          <a:bodyPr/>
          <a:lstStyle/>
          <a:p>
            <a:endParaRPr lang="fr-FR"/>
          </a:p>
        </p:txBody>
      </p:sp>
      <p:pic>
        <p:nvPicPr>
          <p:cNvPr id="6" name="Image 5">
            <a:extLst>
              <a:ext uri="{FF2B5EF4-FFF2-40B4-BE49-F238E27FC236}">
                <a16:creationId xmlns:a16="http://schemas.microsoft.com/office/drawing/2014/main" id="{808B9CA5-862D-46B8-B0E0-93403436A9A0}"/>
              </a:ext>
            </a:extLst>
          </p:cNvPr>
          <p:cNvPicPr>
            <a:picLocks noChangeAspect="1"/>
          </p:cNvPicPr>
          <p:nvPr/>
        </p:nvPicPr>
        <p:blipFill>
          <a:blip r:embed="rId2"/>
          <a:stretch>
            <a:fillRect/>
          </a:stretch>
        </p:blipFill>
        <p:spPr>
          <a:xfrm>
            <a:off x="-179404" y="-264381"/>
            <a:ext cx="12371404" cy="7122381"/>
          </a:xfrm>
          <a:prstGeom prst="rect">
            <a:avLst/>
          </a:prstGeom>
        </p:spPr>
      </p:pic>
      <p:sp>
        <p:nvSpPr>
          <p:cNvPr id="7" name="Espace réservé du numéro de diapositive 6">
            <a:extLst>
              <a:ext uri="{FF2B5EF4-FFF2-40B4-BE49-F238E27FC236}">
                <a16:creationId xmlns:a16="http://schemas.microsoft.com/office/drawing/2014/main" id="{8986AA54-5076-408A-A2CD-35C97A2147FD}"/>
              </a:ext>
            </a:extLst>
          </p:cNvPr>
          <p:cNvSpPr>
            <a:spLocks noGrp="1"/>
          </p:cNvSpPr>
          <p:nvPr>
            <p:ph type="sldNum" sz="quarter" idx="12"/>
          </p:nvPr>
        </p:nvSpPr>
        <p:spPr/>
        <p:txBody>
          <a:bodyPr/>
          <a:lstStyle/>
          <a:p>
            <a:fld id="{B399920C-DA5C-4E9F-A23C-F553F19755F9}" type="slidenum">
              <a:rPr lang="fr-FR" smtClean="0"/>
              <a:t>3</a:t>
            </a:fld>
            <a:endParaRPr lang="fr-FR"/>
          </a:p>
        </p:txBody>
      </p:sp>
    </p:spTree>
    <p:extLst>
      <p:ext uri="{BB962C8B-B14F-4D97-AF65-F5344CB8AC3E}">
        <p14:creationId xmlns:p14="http://schemas.microsoft.com/office/powerpoint/2010/main" val="709881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8F9D1C-352B-4B52-AEBE-F690210A451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A735BCD-01A1-48A3-8F59-B33E9D9D9918}"/>
              </a:ext>
            </a:extLst>
          </p:cNvPr>
          <p:cNvSpPr>
            <a:spLocks noGrp="1"/>
          </p:cNvSpPr>
          <p:nvPr>
            <p:ph idx="1"/>
          </p:nvPr>
        </p:nvSpPr>
        <p:spPr/>
        <p:txBody>
          <a:bodyPr/>
          <a:lstStyle/>
          <a:p>
            <a:r>
              <a:rPr lang="fr-FR" dirty="0" err="1">
                <a:solidFill>
                  <a:srgbClr val="07AFAC"/>
                </a:solidFill>
              </a:rPr>
              <a:t>gg</a:t>
            </a:r>
            <a:endParaRPr lang="fr-FR" dirty="0">
              <a:solidFill>
                <a:srgbClr val="07AFAC"/>
              </a:solidFill>
            </a:endParaRPr>
          </a:p>
        </p:txBody>
      </p:sp>
      <p:pic>
        <p:nvPicPr>
          <p:cNvPr id="4" name="Image 3">
            <a:extLst>
              <a:ext uri="{FF2B5EF4-FFF2-40B4-BE49-F238E27FC236}">
                <a16:creationId xmlns:a16="http://schemas.microsoft.com/office/drawing/2014/main" id="{33EE07CF-A8F1-49D3-ADAF-CBA9CD2E3212}"/>
              </a:ext>
            </a:extLst>
          </p:cNvPr>
          <p:cNvPicPr>
            <a:picLocks noChangeAspect="1"/>
          </p:cNvPicPr>
          <p:nvPr/>
        </p:nvPicPr>
        <p:blipFill>
          <a:blip r:embed="rId2"/>
          <a:stretch>
            <a:fillRect/>
          </a:stretch>
        </p:blipFill>
        <p:spPr>
          <a:xfrm>
            <a:off x="1" y="-840084"/>
            <a:ext cx="12229836" cy="8269329"/>
          </a:xfrm>
          <a:prstGeom prst="rect">
            <a:avLst/>
          </a:prstGeom>
        </p:spPr>
      </p:pic>
      <p:sp>
        <p:nvSpPr>
          <p:cNvPr id="5" name="Espace réservé du numéro de diapositive 4">
            <a:extLst>
              <a:ext uri="{FF2B5EF4-FFF2-40B4-BE49-F238E27FC236}">
                <a16:creationId xmlns:a16="http://schemas.microsoft.com/office/drawing/2014/main" id="{2C283984-46FB-42C4-A2C8-CA501DDA396B}"/>
              </a:ext>
            </a:extLst>
          </p:cNvPr>
          <p:cNvSpPr>
            <a:spLocks noGrp="1"/>
          </p:cNvSpPr>
          <p:nvPr>
            <p:ph type="sldNum" sz="quarter" idx="12"/>
          </p:nvPr>
        </p:nvSpPr>
        <p:spPr/>
        <p:txBody>
          <a:bodyPr/>
          <a:lstStyle/>
          <a:p>
            <a:fld id="{B399920C-DA5C-4E9F-A23C-F553F19755F9}" type="slidenum">
              <a:rPr lang="fr-FR" smtClean="0"/>
              <a:t>4</a:t>
            </a:fld>
            <a:endParaRPr lang="fr-FR"/>
          </a:p>
        </p:txBody>
      </p:sp>
    </p:spTree>
    <p:extLst>
      <p:ext uri="{BB962C8B-B14F-4D97-AF65-F5344CB8AC3E}">
        <p14:creationId xmlns:p14="http://schemas.microsoft.com/office/powerpoint/2010/main" val="4249656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9C5515-E476-4934-B385-C17E42AD7026}"/>
              </a:ext>
            </a:extLst>
          </p:cNvPr>
          <p:cNvSpPr>
            <a:spLocks noGrp="1"/>
          </p:cNvSpPr>
          <p:nvPr>
            <p:ph type="title"/>
          </p:nvPr>
        </p:nvSpPr>
        <p:spPr>
          <a:xfrm>
            <a:off x="736600" y="-171903"/>
            <a:ext cx="10515600" cy="1325563"/>
          </a:xfrm>
        </p:spPr>
        <p:txBody>
          <a:bodyPr/>
          <a:lstStyle/>
          <a:p>
            <a:r>
              <a:rPr lang="fr-FR" dirty="0">
                <a:solidFill>
                  <a:srgbClr val="07AFAC"/>
                </a:solidFill>
                <a:latin typeface="Trebuchet MS" panose="020B0603020202020204" pitchFamily="34" charset="0"/>
              </a:rPr>
              <a:t>UN TERRITOIRE </a:t>
            </a:r>
            <a:r>
              <a:rPr lang="fr-FR" b="1" dirty="0">
                <a:solidFill>
                  <a:srgbClr val="07AFAC"/>
                </a:solidFill>
                <a:latin typeface="Trebuchet MS" panose="020B0603020202020204" pitchFamily="34" charset="0"/>
              </a:rPr>
              <a:t>POUR TOUS</a:t>
            </a:r>
          </a:p>
        </p:txBody>
      </p:sp>
      <p:sp>
        <p:nvSpPr>
          <p:cNvPr id="3" name="Espace réservé du contenu 2">
            <a:extLst>
              <a:ext uri="{FF2B5EF4-FFF2-40B4-BE49-F238E27FC236}">
                <a16:creationId xmlns:a16="http://schemas.microsoft.com/office/drawing/2014/main" id="{F2426224-D739-4BAC-B8D1-3678FA28BAEF}"/>
              </a:ext>
            </a:extLst>
          </p:cNvPr>
          <p:cNvSpPr>
            <a:spLocks noGrp="1"/>
          </p:cNvSpPr>
          <p:nvPr>
            <p:ph idx="1"/>
          </p:nvPr>
        </p:nvSpPr>
        <p:spPr>
          <a:xfrm>
            <a:off x="838200" y="957943"/>
            <a:ext cx="4880429" cy="2364378"/>
          </a:xfrm>
        </p:spPr>
        <p:txBody>
          <a:bodyPr>
            <a:normAutofit/>
          </a:bodyPr>
          <a:lstStyle/>
          <a:p>
            <a:pPr marL="0" indent="0" algn="just">
              <a:buNone/>
            </a:pPr>
            <a:r>
              <a:rPr lang="fr-FR" sz="1500" dirty="0">
                <a:solidFill>
                  <a:srgbClr val="07AFAC"/>
                </a:solidFill>
                <a:latin typeface="Trebuchet MS" panose="020B0603020202020204" pitchFamily="34" charset="0"/>
              </a:rPr>
              <a:t>Promouvoir un habitat pour tous, partout dans nos communes</a:t>
            </a:r>
          </a:p>
          <a:p>
            <a:pPr marL="0" indent="0" algn="just">
              <a:buNone/>
            </a:pPr>
            <a:r>
              <a:rPr lang="fr-FR" sz="1500" dirty="0">
                <a:latin typeface="Trebuchet MS" panose="020B0603020202020204" pitchFamily="34" charset="0"/>
              </a:rPr>
              <a:t>L’ambition collective portée au travers du </a:t>
            </a:r>
            <a:r>
              <a:rPr lang="fr-FR" sz="1500" b="1" dirty="0">
                <a:latin typeface="Trebuchet MS" panose="020B0603020202020204" pitchFamily="34" charset="0"/>
              </a:rPr>
              <a:t>Programme local de l’habitat (PLH) </a:t>
            </a:r>
            <a:r>
              <a:rPr lang="fr-FR" sz="1500" dirty="0">
                <a:latin typeface="Trebuchet MS" panose="020B0603020202020204" pitchFamily="34" charset="0"/>
              </a:rPr>
              <a:t>2024-2029 est de permettre « d’habiter mieux, partout, pour tous et à prix juste ». Pour répondre à cette feuille de route ambitieuse, la concertation avec les acteurs locaux a été engagée tout au long de l’année 2022. Les orientations et les propositions d’actions seront ensuite traduites dans le PLH, qui sera exécutoire en 2024.</a:t>
            </a:r>
            <a:endParaRPr lang="fr-FR" sz="1500" dirty="0">
              <a:solidFill>
                <a:srgbClr val="07AFAC"/>
              </a:solidFill>
              <a:latin typeface="Trebuchet MS" panose="020B0603020202020204" pitchFamily="34" charset="0"/>
            </a:endParaRPr>
          </a:p>
        </p:txBody>
      </p:sp>
      <p:sp>
        <p:nvSpPr>
          <p:cNvPr id="4" name="Espace réservé du contenu 2">
            <a:extLst>
              <a:ext uri="{FF2B5EF4-FFF2-40B4-BE49-F238E27FC236}">
                <a16:creationId xmlns:a16="http://schemas.microsoft.com/office/drawing/2014/main" id="{E7A62BDE-7CD2-4323-AAD4-E5184ED85E81}"/>
              </a:ext>
            </a:extLst>
          </p:cNvPr>
          <p:cNvSpPr txBox="1">
            <a:spLocks/>
          </p:cNvSpPr>
          <p:nvPr/>
        </p:nvSpPr>
        <p:spPr>
          <a:xfrm>
            <a:off x="838200" y="3721100"/>
            <a:ext cx="4880429" cy="23643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dirty="0">
                <a:solidFill>
                  <a:srgbClr val="07AFAC"/>
                </a:solidFill>
                <a:latin typeface="Trebuchet MS" panose="020B0603020202020204" pitchFamily="34" charset="0"/>
              </a:rPr>
              <a:t>Développer l’offre de service à la population</a:t>
            </a:r>
          </a:p>
          <a:p>
            <a:pPr marL="0" indent="0" algn="just">
              <a:buNone/>
            </a:pPr>
            <a:r>
              <a:rPr lang="fr-FR" sz="1500" dirty="0">
                <a:latin typeface="Trebuchet MS" panose="020B0603020202020204" pitchFamily="34" charset="0"/>
              </a:rPr>
              <a:t>Lorient Agglomération a engagé plus de 140 000 € de subventions pour </a:t>
            </a:r>
            <a:r>
              <a:rPr lang="fr-FR" sz="1500" b="1" dirty="0">
                <a:latin typeface="Trebuchet MS" panose="020B0603020202020204" pitchFamily="34" charset="0"/>
              </a:rPr>
              <a:t>aider au maintien à domicile des ménages en perte d’autonomie</a:t>
            </a:r>
            <a:r>
              <a:rPr lang="fr-FR" sz="1500" dirty="0">
                <a:latin typeface="Trebuchet MS" panose="020B0603020202020204" pitchFamily="34" charset="0"/>
              </a:rPr>
              <a:t>. Des réflexions sont en cours avec les partenaires pour le développement d’une gamme diversifiée et complémentaire de solutions et de produits habitat, entre le maintien à domicile et l’entrée en établissement, pour s’adapter aux attentes, aux besoins et aux capacités des personnes en perte d’autonomie autonomes et semi-autonomes.</a:t>
            </a:r>
            <a:endParaRPr lang="fr-FR" sz="1500" dirty="0">
              <a:solidFill>
                <a:srgbClr val="07AFAC"/>
              </a:solidFill>
              <a:latin typeface="Trebuchet MS" panose="020B0603020202020204" pitchFamily="34" charset="0"/>
            </a:endParaRPr>
          </a:p>
        </p:txBody>
      </p:sp>
      <p:sp>
        <p:nvSpPr>
          <p:cNvPr id="5" name="Espace réservé du contenu 2">
            <a:extLst>
              <a:ext uri="{FF2B5EF4-FFF2-40B4-BE49-F238E27FC236}">
                <a16:creationId xmlns:a16="http://schemas.microsoft.com/office/drawing/2014/main" id="{D472145F-81CA-442D-8FF5-02B0A458D68B}"/>
              </a:ext>
            </a:extLst>
          </p:cNvPr>
          <p:cNvSpPr txBox="1">
            <a:spLocks/>
          </p:cNvSpPr>
          <p:nvPr/>
        </p:nvSpPr>
        <p:spPr>
          <a:xfrm>
            <a:off x="6250497" y="957943"/>
            <a:ext cx="4880429" cy="23643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dirty="0">
                <a:solidFill>
                  <a:srgbClr val="07AFAC"/>
                </a:solidFill>
                <a:latin typeface="Trebuchet MS" panose="020B0603020202020204" pitchFamily="34" charset="0"/>
              </a:rPr>
              <a:t>Accroitre la mixité sociale et intergénérationnelle</a:t>
            </a:r>
          </a:p>
          <a:p>
            <a:pPr marL="0" indent="0" algn="just">
              <a:buNone/>
            </a:pPr>
            <a:r>
              <a:rPr lang="fr-FR" sz="1500" dirty="0">
                <a:latin typeface="Trebuchet MS" panose="020B0603020202020204" pitchFamily="34" charset="0"/>
              </a:rPr>
              <a:t>Le territoire fait face à une </a:t>
            </a:r>
            <a:r>
              <a:rPr lang="fr-FR" sz="1500" b="1" dirty="0">
                <a:latin typeface="Trebuchet MS" panose="020B0603020202020204" pitchFamily="34" charset="0"/>
              </a:rPr>
              <a:t>demande croissante de logements pour les étudiants. </a:t>
            </a:r>
            <a:r>
              <a:rPr lang="fr-FR" sz="1500" dirty="0">
                <a:latin typeface="Trebuchet MS" panose="020B0603020202020204" pitchFamily="34" charset="0"/>
              </a:rPr>
              <a:t>Pour y répondre, Lorient Agglomération, la Ville de Lorient, les structures universitaires et l’association Info Jeunes Lorient se mobilisent et proposent des solutions alternatives aux offres classiques devenues insuffisantes : soit en incitant les particuliers à proposer une partie de leur logement à la location mais aussi  les seniors dans le cadre du dispositif de cohabitation intergénérationnelle « 1 toit, 2 générations ».</a:t>
            </a:r>
            <a:endParaRPr lang="fr-FR" sz="1500" dirty="0">
              <a:solidFill>
                <a:srgbClr val="07AFAC"/>
              </a:solidFill>
              <a:latin typeface="Trebuchet MS" panose="020B0603020202020204" pitchFamily="34" charset="0"/>
            </a:endParaRPr>
          </a:p>
        </p:txBody>
      </p:sp>
      <p:pic>
        <p:nvPicPr>
          <p:cNvPr id="7" name="Image 6">
            <a:extLst>
              <a:ext uri="{FF2B5EF4-FFF2-40B4-BE49-F238E27FC236}">
                <a16:creationId xmlns:a16="http://schemas.microsoft.com/office/drawing/2014/main" id="{584151A5-851F-4C0F-B2B7-2F83CBE65B38}"/>
              </a:ext>
            </a:extLst>
          </p:cNvPr>
          <p:cNvPicPr>
            <a:picLocks noChangeAspect="1"/>
          </p:cNvPicPr>
          <p:nvPr/>
        </p:nvPicPr>
        <p:blipFill>
          <a:blip r:embed="rId2"/>
          <a:stretch>
            <a:fillRect/>
          </a:stretch>
        </p:blipFill>
        <p:spPr>
          <a:xfrm>
            <a:off x="6299936" y="3721100"/>
            <a:ext cx="4781550" cy="2705100"/>
          </a:xfrm>
          <a:prstGeom prst="rect">
            <a:avLst/>
          </a:prstGeom>
        </p:spPr>
      </p:pic>
      <p:sp>
        <p:nvSpPr>
          <p:cNvPr id="8" name="Espace réservé du numéro de diapositive 7">
            <a:extLst>
              <a:ext uri="{FF2B5EF4-FFF2-40B4-BE49-F238E27FC236}">
                <a16:creationId xmlns:a16="http://schemas.microsoft.com/office/drawing/2014/main" id="{825DC8A5-98EA-498D-BB82-180AB4E7AFFF}"/>
              </a:ext>
            </a:extLst>
          </p:cNvPr>
          <p:cNvSpPr>
            <a:spLocks noGrp="1"/>
          </p:cNvSpPr>
          <p:nvPr>
            <p:ph type="sldNum" sz="quarter" idx="12"/>
          </p:nvPr>
        </p:nvSpPr>
        <p:spPr/>
        <p:txBody>
          <a:bodyPr/>
          <a:lstStyle/>
          <a:p>
            <a:fld id="{B399920C-DA5C-4E9F-A23C-F553F19755F9}" type="slidenum">
              <a:rPr lang="fr-FR" smtClean="0"/>
              <a:t>5</a:t>
            </a:fld>
            <a:endParaRPr lang="fr-FR"/>
          </a:p>
        </p:txBody>
      </p:sp>
    </p:spTree>
    <p:extLst>
      <p:ext uri="{BB962C8B-B14F-4D97-AF65-F5344CB8AC3E}">
        <p14:creationId xmlns:p14="http://schemas.microsoft.com/office/powerpoint/2010/main" val="2673253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3C31AE71-1BBC-4A90-9125-96759A3AD138}"/>
              </a:ext>
            </a:extLst>
          </p:cNvPr>
          <p:cNvSpPr>
            <a:spLocks noGrp="1"/>
          </p:cNvSpPr>
          <p:nvPr>
            <p:ph idx="1"/>
          </p:nvPr>
        </p:nvSpPr>
        <p:spPr>
          <a:xfrm>
            <a:off x="749212" y="393030"/>
            <a:ext cx="4880429" cy="2364378"/>
          </a:xfrm>
        </p:spPr>
        <p:txBody>
          <a:bodyPr>
            <a:noAutofit/>
          </a:bodyPr>
          <a:lstStyle/>
          <a:p>
            <a:pPr marL="0" indent="0" algn="just">
              <a:buNone/>
            </a:pPr>
            <a:r>
              <a:rPr lang="fr-FR" sz="1500" dirty="0">
                <a:solidFill>
                  <a:srgbClr val="07AFAC"/>
                </a:solidFill>
                <a:latin typeface="Trebuchet MS" panose="020B0603020202020204" pitchFamily="34" charset="0"/>
              </a:rPr>
              <a:t>Faire de l’Agglomération un territoire inclusif</a:t>
            </a:r>
          </a:p>
          <a:p>
            <a:pPr marL="0" indent="0" algn="just">
              <a:buNone/>
            </a:pPr>
            <a:r>
              <a:rPr lang="fr-FR" sz="1500" dirty="0">
                <a:latin typeface="Trebuchet MS" panose="020B0603020202020204" pitchFamily="34" charset="0"/>
              </a:rPr>
              <a:t>Le projet HIT, lauréat d’un appel à projet France 2030, vise à faire de Lorient Agglomération un territoire inclusif dans lequel la filière handicap devient une force économique et sociale. </a:t>
            </a:r>
            <a:r>
              <a:rPr lang="fr-FR" sz="1500" b="1" dirty="0">
                <a:latin typeface="Trebuchet MS" panose="020B0603020202020204" pitchFamily="34" charset="0"/>
              </a:rPr>
              <a:t>Une quinzaine opérations arrivent à leur terme sur les 61 que compte le projet. </a:t>
            </a:r>
            <a:r>
              <a:rPr lang="fr-FR" sz="1500" dirty="0">
                <a:latin typeface="Trebuchet MS" panose="020B0603020202020204" pitchFamily="34" charset="0"/>
              </a:rPr>
              <a:t>Une première édition des Accessibles, forum consacré aux personnes en situation de handicap, a notamment été organisée en 2022. </a:t>
            </a:r>
          </a:p>
        </p:txBody>
      </p:sp>
      <p:sp>
        <p:nvSpPr>
          <p:cNvPr id="5" name="Titre 1">
            <a:extLst>
              <a:ext uri="{FF2B5EF4-FFF2-40B4-BE49-F238E27FC236}">
                <a16:creationId xmlns:a16="http://schemas.microsoft.com/office/drawing/2014/main" id="{2BFA5968-EE1B-4CEA-83F3-5E00AC3923D5}"/>
              </a:ext>
            </a:extLst>
          </p:cNvPr>
          <p:cNvSpPr>
            <a:spLocks noGrp="1"/>
          </p:cNvSpPr>
          <p:nvPr>
            <p:ph type="title"/>
          </p:nvPr>
        </p:nvSpPr>
        <p:spPr>
          <a:xfrm>
            <a:off x="9949426" y="0"/>
            <a:ext cx="2242574" cy="733754"/>
          </a:xfrm>
        </p:spPr>
        <p:txBody>
          <a:bodyPr>
            <a:normAutofit/>
          </a:bodyPr>
          <a:lstStyle/>
          <a:p>
            <a:r>
              <a:rPr lang="fr-FR" sz="1200" dirty="0">
                <a:solidFill>
                  <a:srgbClr val="07AFAC"/>
                </a:solidFill>
                <a:latin typeface="Trebuchet MS" panose="020B0603020202020204" pitchFamily="34" charset="0"/>
              </a:rPr>
              <a:t>UN TERRITOIRE </a:t>
            </a:r>
            <a:r>
              <a:rPr lang="fr-FR" sz="1200" b="1" dirty="0">
                <a:solidFill>
                  <a:srgbClr val="07AFAC"/>
                </a:solidFill>
                <a:latin typeface="Trebuchet MS" panose="020B0603020202020204" pitchFamily="34" charset="0"/>
              </a:rPr>
              <a:t>POUR TOUS</a:t>
            </a:r>
          </a:p>
        </p:txBody>
      </p:sp>
      <p:sp>
        <p:nvSpPr>
          <p:cNvPr id="7" name="Espace réservé du contenu 2">
            <a:extLst>
              <a:ext uri="{FF2B5EF4-FFF2-40B4-BE49-F238E27FC236}">
                <a16:creationId xmlns:a16="http://schemas.microsoft.com/office/drawing/2014/main" id="{CFA6CC70-AC14-437A-95F7-DC4A81A2CBF1}"/>
              </a:ext>
            </a:extLst>
          </p:cNvPr>
          <p:cNvSpPr txBox="1">
            <a:spLocks/>
          </p:cNvSpPr>
          <p:nvPr/>
        </p:nvSpPr>
        <p:spPr>
          <a:xfrm>
            <a:off x="6190284" y="366876"/>
            <a:ext cx="4880429" cy="23643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dirty="0">
                <a:solidFill>
                  <a:srgbClr val="07AFAC"/>
                </a:solidFill>
                <a:latin typeface="Trebuchet MS" panose="020B0603020202020204" pitchFamily="34" charset="0"/>
              </a:rPr>
              <a:t> </a:t>
            </a:r>
          </a:p>
          <a:p>
            <a:pPr marL="0" indent="0" algn="just">
              <a:buFont typeface="Arial" panose="020B0604020202020204" pitchFamily="34" charset="0"/>
              <a:buNone/>
            </a:pPr>
            <a:r>
              <a:rPr lang="fr-FR" sz="1500" dirty="0">
                <a:latin typeface="Trebuchet MS" panose="020B0603020202020204" pitchFamily="34" charset="0"/>
              </a:rPr>
              <a:t>Le travail de la CIA (</a:t>
            </a:r>
            <a:r>
              <a:rPr lang="fr-FR" sz="1500" b="1" dirty="0">
                <a:latin typeface="Trebuchet MS" panose="020B0603020202020204" pitchFamily="34" charset="0"/>
              </a:rPr>
              <a:t>Commission Intercommunale pour l’Accessibilité</a:t>
            </a:r>
            <a:r>
              <a:rPr lang="fr-FR" sz="1500" dirty="0">
                <a:latin typeface="Trebuchet MS" panose="020B0603020202020204" pitchFamily="34" charset="0"/>
              </a:rPr>
              <a:t>) s’est poursuivi sur l’année 2022. Cette Commission est composée notamment des représentants des communes, d’associations ou organismes représentant les personnes handicapées pour tous les types de handicap (notamment physique, sensoriel, cognitif, mental ou psychique), d’associations ou organismes représentant les personnes âgées, de représentants des acteurs économiques ainsi que de représentants d’autres usagers de la ville.</a:t>
            </a:r>
            <a:endParaRPr lang="fr-FR" sz="1500" dirty="0">
              <a:solidFill>
                <a:srgbClr val="07AFAC"/>
              </a:solidFill>
              <a:latin typeface="Trebuchet MS" panose="020B0603020202020204" pitchFamily="34" charset="0"/>
            </a:endParaRPr>
          </a:p>
        </p:txBody>
      </p:sp>
      <p:pic>
        <p:nvPicPr>
          <p:cNvPr id="9" name="Image 8">
            <a:extLst>
              <a:ext uri="{FF2B5EF4-FFF2-40B4-BE49-F238E27FC236}">
                <a16:creationId xmlns:a16="http://schemas.microsoft.com/office/drawing/2014/main" id="{F9FD4B5D-E12B-41C0-BC11-186F599EE1FA}"/>
              </a:ext>
            </a:extLst>
          </p:cNvPr>
          <p:cNvPicPr>
            <a:picLocks noChangeAspect="1"/>
          </p:cNvPicPr>
          <p:nvPr/>
        </p:nvPicPr>
        <p:blipFill>
          <a:blip r:embed="rId2"/>
          <a:stretch>
            <a:fillRect/>
          </a:stretch>
        </p:blipFill>
        <p:spPr>
          <a:xfrm>
            <a:off x="1022889" y="2731254"/>
            <a:ext cx="3212246" cy="4341303"/>
          </a:xfrm>
          <a:prstGeom prst="rect">
            <a:avLst/>
          </a:prstGeom>
        </p:spPr>
      </p:pic>
      <p:sp>
        <p:nvSpPr>
          <p:cNvPr id="10" name="Espace réservé du numéro de diapositive 9">
            <a:extLst>
              <a:ext uri="{FF2B5EF4-FFF2-40B4-BE49-F238E27FC236}">
                <a16:creationId xmlns:a16="http://schemas.microsoft.com/office/drawing/2014/main" id="{42E4A869-9AEB-4665-B8ED-EF0493E4DBD0}"/>
              </a:ext>
            </a:extLst>
          </p:cNvPr>
          <p:cNvSpPr>
            <a:spLocks noGrp="1"/>
          </p:cNvSpPr>
          <p:nvPr>
            <p:ph type="sldNum" sz="quarter" idx="12"/>
          </p:nvPr>
        </p:nvSpPr>
        <p:spPr/>
        <p:txBody>
          <a:bodyPr/>
          <a:lstStyle/>
          <a:p>
            <a:fld id="{B399920C-DA5C-4E9F-A23C-F553F19755F9}" type="slidenum">
              <a:rPr lang="fr-FR" smtClean="0"/>
              <a:t>6</a:t>
            </a:fld>
            <a:endParaRPr lang="fr-FR"/>
          </a:p>
        </p:txBody>
      </p:sp>
      <p:pic>
        <p:nvPicPr>
          <p:cNvPr id="12" name="Image 11">
            <a:extLst>
              <a:ext uri="{FF2B5EF4-FFF2-40B4-BE49-F238E27FC236}">
                <a16:creationId xmlns:a16="http://schemas.microsoft.com/office/drawing/2014/main" id="{7179524C-D06A-442D-942D-9DD5F2BF6216}"/>
              </a:ext>
            </a:extLst>
          </p:cNvPr>
          <p:cNvPicPr>
            <a:picLocks noChangeAspect="1"/>
          </p:cNvPicPr>
          <p:nvPr/>
        </p:nvPicPr>
        <p:blipFill>
          <a:blip r:embed="rId3"/>
          <a:stretch>
            <a:fillRect/>
          </a:stretch>
        </p:blipFill>
        <p:spPr>
          <a:xfrm>
            <a:off x="6285736" y="3181563"/>
            <a:ext cx="4644831" cy="3309561"/>
          </a:xfrm>
          <a:prstGeom prst="rect">
            <a:avLst/>
          </a:prstGeom>
        </p:spPr>
      </p:pic>
    </p:spTree>
    <p:extLst>
      <p:ext uri="{BB962C8B-B14F-4D97-AF65-F5344CB8AC3E}">
        <p14:creationId xmlns:p14="http://schemas.microsoft.com/office/powerpoint/2010/main" val="919350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D9E9F264-B663-4072-84EA-9EAE95DB1D19}"/>
              </a:ext>
            </a:extLst>
          </p:cNvPr>
          <p:cNvSpPr txBox="1">
            <a:spLocks/>
          </p:cNvSpPr>
          <p:nvPr/>
        </p:nvSpPr>
        <p:spPr>
          <a:xfrm>
            <a:off x="192505" y="0"/>
            <a:ext cx="11550316"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rgbClr val="07AFAC"/>
                </a:solidFill>
                <a:latin typeface="Trebuchet MS" panose="020B0603020202020204" pitchFamily="34" charset="0"/>
              </a:rPr>
              <a:t>UN TERRITOIRE RESPONSABLE QUI AGIT EN FAVEUR DU </a:t>
            </a:r>
            <a:r>
              <a:rPr lang="fr-FR" b="1" dirty="0">
                <a:solidFill>
                  <a:srgbClr val="07AFAC"/>
                </a:solidFill>
                <a:latin typeface="Trebuchet MS" panose="020B0603020202020204" pitchFamily="34" charset="0"/>
              </a:rPr>
              <a:t>CADRE DE VIE ET DE LA SANTÉ DE SES HABITANTS</a:t>
            </a:r>
          </a:p>
        </p:txBody>
      </p:sp>
      <p:sp>
        <p:nvSpPr>
          <p:cNvPr id="5" name="Espace réservé du contenu 2">
            <a:extLst>
              <a:ext uri="{FF2B5EF4-FFF2-40B4-BE49-F238E27FC236}">
                <a16:creationId xmlns:a16="http://schemas.microsoft.com/office/drawing/2014/main" id="{9B3AA73B-013E-4850-A353-F9BF88D9ECA8}"/>
              </a:ext>
            </a:extLst>
          </p:cNvPr>
          <p:cNvSpPr>
            <a:spLocks noGrp="1"/>
          </p:cNvSpPr>
          <p:nvPr>
            <p:ph idx="1"/>
          </p:nvPr>
        </p:nvSpPr>
        <p:spPr>
          <a:xfrm>
            <a:off x="192505" y="1182688"/>
            <a:ext cx="4880429" cy="2364378"/>
          </a:xfrm>
        </p:spPr>
        <p:txBody>
          <a:bodyPr>
            <a:normAutofit/>
          </a:bodyPr>
          <a:lstStyle/>
          <a:p>
            <a:pPr marL="0" indent="0" algn="just">
              <a:buNone/>
            </a:pPr>
            <a:r>
              <a:rPr lang="fr-FR" sz="1450" dirty="0">
                <a:solidFill>
                  <a:srgbClr val="07AFAC"/>
                </a:solidFill>
                <a:latin typeface="Trebuchet MS" panose="020B0603020202020204" pitchFamily="34" charset="0"/>
              </a:rPr>
              <a:t>Promouvoir la santé et développer la prévention</a:t>
            </a:r>
          </a:p>
          <a:p>
            <a:pPr marL="0" indent="0" algn="just">
              <a:buNone/>
            </a:pPr>
            <a:r>
              <a:rPr lang="fr-FR" sz="1450" dirty="0">
                <a:latin typeface="Trebuchet MS" panose="020B0603020202020204" pitchFamily="34" charset="0"/>
              </a:rPr>
              <a:t>Le </a:t>
            </a:r>
            <a:r>
              <a:rPr lang="fr-FR" sz="1450" b="1" dirty="0">
                <a:latin typeface="Trebuchet MS" panose="020B0603020202020204" pitchFamily="34" charset="0"/>
              </a:rPr>
              <a:t>Plan d’actions Santé-Environnement (PSE) </a:t>
            </a:r>
            <a:r>
              <a:rPr lang="fr-FR" sz="1450" dirty="0">
                <a:latin typeface="Trebuchet MS" panose="020B0603020202020204" pitchFamily="34" charset="0"/>
              </a:rPr>
              <a:t>vise à planifier un nombre d’actions en faveur de l’amélioration et de la préservation de la santé de la population, des écosystèmes et de la biodiversité du territoire conformément à la démarche « Une seule santé ». Les éléments de diagnostic du tableau de bord santé-environnement (2021) ont servi de points d’appui pour engager son élaboration en 2022 avec le soutien des partenaires locaux. Il sera finalisé en 2023.</a:t>
            </a:r>
            <a:endParaRPr lang="fr-FR" sz="1450" dirty="0">
              <a:solidFill>
                <a:srgbClr val="07AFAC"/>
              </a:solidFill>
              <a:latin typeface="Trebuchet MS" panose="020B0603020202020204" pitchFamily="34" charset="0"/>
            </a:endParaRPr>
          </a:p>
        </p:txBody>
      </p:sp>
      <p:sp>
        <p:nvSpPr>
          <p:cNvPr id="6" name="Espace réservé du contenu 2">
            <a:extLst>
              <a:ext uri="{FF2B5EF4-FFF2-40B4-BE49-F238E27FC236}">
                <a16:creationId xmlns:a16="http://schemas.microsoft.com/office/drawing/2014/main" id="{F959F39E-51E4-49A0-983A-370394A6281F}"/>
              </a:ext>
            </a:extLst>
          </p:cNvPr>
          <p:cNvSpPr txBox="1">
            <a:spLocks/>
          </p:cNvSpPr>
          <p:nvPr/>
        </p:nvSpPr>
        <p:spPr>
          <a:xfrm>
            <a:off x="5867400" y="1182688"/>
            <a:ext cx="5438775" cy="16498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450" dirty="0">
                <a:solidFill>
                  <a:srgbClr val="07AFAC"/>
                </a:solidFill>
                <a:latin typeface="Trebuchet MS" panose="020B0603020202020204" pitchFamily="34" charset="0"/>
              </a:rPr>
              <a:t>Renforcer l’accès pour tous à une alimentation locale</a:t>
            </a:r>
          </a:p>
          <a:p>
            <a:pPr marL="0" indent="0" algn="just">
              <a:buNone/>
            </a:pPr>
            <a:r>
              <a:rPr lang="fr-FR" sz="1450" dirty="0">
                <a:latin typeface="Trebuchet MS" panose="020B0603020202020204" pitchFamily="34" charset="0"/>
              </a:rPr>
              <a:t>Lorient Agglomération soutient les </a:t>
            </a:r>
            <a:r>
              <a:rPr lang="fr-FR" sz="1450" b="1" dirty="0">
                <a:latin typeface="Trebuchet MS" panose="020B0603020202020204" pitchFamily="34" charset="0"/>
              </a:rPr>
              <a:t>filières locales d’approvisionnement</a:t>
            </a:r>
            <a:r>
              <a:rPr lang="fr-FR" sz="1450" dirty="0">
                <a:latin typeface="Trebuchet MS" panose="020B0603020202020204" pitchFamily="34" charset="0"/>
              </a:rPr>
              <a:t>, comme « Lait </a:t>
            </a:r>
            <a:r>
              <a:rPr lang="fr-FR" sz="1450" dirty="0" err="1">
                <a:latin typeface="Trebuchet MS" panose="020B0603020202020204" pitchFamily="34" charset="0"/>
              </a:rPr>
              <a:t>breizh</a:t>
            </a:r>
            <a:r>
              <a:rPr lang="fr-FR" sz="1450" dirty="0">
                <a:latin typeface="Trebuchet MS" panose="020B0603020202020204" pitchFamily="34" charset="0"/>
              </a:rPr>
              <a:t> positive initiative » des producteurs du Pays de Lorient regroupant 45 exploitations implantées sur le territoire, la choucroute bio ou la production de thé à Languidic.</a:t>
            </a:r>
            <a:endParaRPr lang="fr-FR" sz="1450" dirty="0">
              <a:solidFill>
                <a:srgbClr val="07AFAC"/>
              </a:solidFill>
              <a:latin typeface="Trebuchet MS" panose="020B0603020202020204" pitchFamily="34" charset="0"/>
            </a:endParaRPr>
          </a:p>
        </p:txBody>
      </p:sp>
      <p:sp>
        <p:nvSpPr>
          <p:cNvPr id="7" name="Espace réservé du contenu 2">
            <a:extLst>
              <a:ext uri="{FF2B5EF4-FFF2-40B4-BE49-F238E27FC236}">
                <a16:creationId xmlns:a16="http://schemas.microsoft.com/office/drawing/2014/main" id="{27FD3B3A-A293-41D9-AC44-C53476BD518B}"/>
              </a:ext>
            </a:extLst>
          </p:cNvPr>
          <p:cNvSpPr txBox="1">
            <a:spLocks/>
          </p:cNvSpPr>
          <p:nvPr/>
        </p:nvSpPr>
        <p:spPr>
          <a:xfrm>
            <a:off x="5867400" y="2722133"/>
            <a:ext cx="5438775" cy="16498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450" dirty="0">
                <a:solidFill>
                  <a:srgbClr val="07AFAC"/>
                </a:solidFill>
                <a:latin typeface="Trebuchet MS" panose="020B0603020202020204" pitchFamily="34" charset="0"/>
              </a:rPr>
              <a:t>Protéger nos ressources et reconquérir la qualité des milieux pour préserver le cadre de vie et la santé</a:t>
            </a:r>
          </a:p>
          <a:p>
            <a:pPr marL="0" indent="0" algn="just">
              <a:buNone/>
            </a:pPr>
            <a:r>
              <a:rPr lang="fr-FR" sz="1450" dirty="0">
                <a:latin typeface="Trebuchet MS" panose="020B0603020202020204" pitchFamily="34" charset="0"/>
              </a:rPr>
              <a:t>Un nouveau </a:t>
            </a:r>
            <a:r>
              <a:rPr lang="fr-FR" sz="1450" b="1" dirty="0">
                <a:latin typeface="Trebuchet MS" panose="020B0603020202020204" pitchFamily="34" charset="0"/>
              </a:rPr>
              <a:t>contrat de bassin-versant du Scorff </a:t>
            </a:r>
            <a:r>
              <a:rPr lang="fr-FR" sz="1450" dirty="0">
                <a:latin typeface="Trebuchet MS" panose="020B0603020202020204" pitchFamily="34" charset="0"/>
              </a:rPr>
              <a:t>a été élaboré et validé en décembre 2022. Une évaluation à mi-parcours du contrat de bassin-versant du Blavet Morbihannais a également été réalisée. Des travaux de gestion des espaces naturels ont également été entrepris, tels que la préservation des zones humides au Ter à Ploemeur et la réfection de plusieurs dispositifs d’accueil du public.</a:t>
            </a:r>
          </a:p>
          <a:p>
            <a:pPr marL="0" indent="0" algn="just">
              <a:buNone/>
            </a:pPr>
            <a:r>
              <a:rPr lang="fr-FR" sz="1450" dirty="0">
                <a:latin typeface="Trebuchet MS" panose="020B0603020202020204" pitchFamily="34" charset="0"/>
              </a:rPr>
              <a:t>Dans le même temps, des plans d’actions ont été mis en place concernant les </a:t>
            </a:r>
            <a:r>
              <a:rPr lang="fr-FR" sz="1450" b="1" dirty="0">
                <a:latin typeface="Trebuchet MS" panose="020B0603020202020204" pitchFamily="34" charset="0"/>
              </a:rPr>
              <a:t>systèmes d’assainissement jugés non conformes </a:t>
            </a:r>
            <a:r>
              <a:rPr lang="fr-FR" sz="1450" dirty="0">
                <a:latin typeface="Trebuchet MS" panose="020B0603020202020204" pitchFamily="34" charset="0"/>
              </a:rPr>
              <a:t>par temps de pluie pour protéger les milieux.</a:t>
            </a:r>
            <a:endParaRPr lang="fr-FR" sz="1450" dirty="0">
              <a:solidFill>
                <a:srgbClr val="07AFAC"/>
              </a:solidFill>
              <a:latin typeface="Trebuchet MS" panose="020B0603020202020204" pitchFamily="34" charset="0"/>
            </a:endParaRPr>
          </a:p>
        </p:txBody>
      </p:sp>
      <p:pic>
        <p:nvPicPr>
          <p:cNvPr id="9" name="Image 8">
            <a:extLst>
              <a:ext uri="{FF2B5EF4-FFF2-40B4-BE49-F238E27FC236}">
                <a16:creationId xmlns:a16="http://schemas.microsoft.com/office/drawing/2014/main" id="{A3AD1548-F14B-4C64-A10E-832A19150D63}"/>
              </a:ext>
            </a:extLst>
          </p:cNvPr>
          <p:cNvPicPr>
            <a:picLocks noChangeAspect="1"/>
          </p:cNvPicPr>
          <p:nvPr/>
        </p:nvPicPr>
        <p:blipFill>
          <a:blip r:embed="rId2"/>
          <a:stretch>
            <a:fillRect/>
          </a:stretch>
        </p:blipFill>
        <p:spPr>
          <a:xfrm>
            <a:off x="6576969" y="5403559"/>
            <a:ext cx="4333154" cy="1369352"/>
          </a:xfrm>
          <a:prstGeom prst="rect">
            <a:avLst/>
          </a:prstGeom>
        </p:spPr>
      </p:pic>
      <p:pic>
        <p:nvPicPr>
          <p:cNvPr id="10" name="Image 9">
            <a:extLst>
              <a:ext uri="{FF2B5EF4-FFF2-40B4-BE49-F238E27FC236}">
                <a16:creationId xmlns:a16="http://schemas.microsoft.com/office/drawing/2014/main" id="{E40E26D1-4175-49DE-BE7A-482CC0F1512C}"/>
              </a:ext>
            </a:extLst>
          </p:cNvPr>
          <p:cNvPicPr>
            <a:picLocks noChangeAspect="1"/>
          </p:cNvPicPr>
          <p:nvPr/>
        </p:nvPicPr>
        <p:blipFill>
          <a:blip r:embed="rId3"/>
          <a:stretch>
            <a:fillRect/>
          </a:stretch>
        </p:blipFill>
        <p:spPr>
          <a:xfrm>
            <a:off x="319552" y="3547066"/>
            <a:ext cx="4626333" cy="2644850"/>
          </a:xfrm>
          <a:prstGeom prst="rect">
            <a:avLst/>
          </a:prstGeom>
        </p:spPr>
      </p:pic>
      <p:sp>
        <p:nvSpPr>
          <p:cNvPr id="11" name="Espace réservé du numéro de diapositive 10">
            <a:extLst>
              <a:ext uri="{FF2B5EF4-FFF2-40B4-BE49-F238E27FC236}">
                <a16:creationId xmlns:a16="http://schemas.microsoft.com/office/drawing/2014/main" id="{9F359BEF-798B-4266-9226-F039EAEB9962}"/>
              </a:ext>
            </a:extLst>
          </p:cNvPr>
          <p:cNvSpPr>
            <a:spLocks noGrp="1"/>
          </p:cNvSpPr>
          <p:nvPr>
            <p:ph type="sldNum" sz="quarter" idx="12"/>
          </p:nvPr>
        </p:nvSpPr>
        <p:spPr/>
        <p:txBody>
          <a:bodyPr/>
          <a:lstStyle/>
          <a:p>
            <a:fld id="{B399920C-DA5C-4E9F-A23C-F553F19755F9}" type="slidenum">
              <a:rPr lang="fr-FR" smtClean="0"/>
              <a:t>7</a:t>
            </a:fld>
            <a:endParaRPr lang="fr-FR"/>
          </a:p>
        </p:txBody>
      </p:sp>
    </p:spTree>
    <p:extLst>
      <p:ext uri="{BB962C8B-B14F-4D97-AF65-F5344CB8AC3E}">
        <p14:creationId xmlns:p14="http://schemas.microsoft.com/office/powerpoint/2010/main" val="803827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33445635-78EF-4F42-A7BF-2D6473F4A125}"/>
              </a:ext>
            </a:extLst>
          </p:cNvPr>
          <p:cNvSpPr txBox="1">
            <a:spLocks/>
          </p:cNvSpPr>
          <p:nvPr/>
        </p:nvSpPr>
        <p:spPr>
          <a:xfrm>
            <a:off x="0" y="-142875"/>
            <a:ext cx="1281112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100" dirty="0">
                <a:solidFill>
                  <a:srgbClr val="07AFAC"/>
                </a:solidFill>
                <a:latin typeface="Trebuchet MS" panose="020B0603020202020204" pitchFamily="34" charset="0"/>
              </a:rPr>
              <a:t>UN TERRITOIRE VIVANT ET </a:t>
            </a:r>
            <a:r>
              <a:rPr lang="fr-FR" sz="4100" b="1" dirty="0">
                <a:solidFill>
                  <a:srgbClr val="07AFAC"/>
                </a:solidFill>
                <a:latin typeface="Trebuchet MS" panose="020B0603020202020204" pitchFamily="34" charset="0"/>
              </a:rPr>
              <a:t>FIER DE SON IDENTIT</a:t>
            </a:r>
            <a:r>
              <a:rPr lang="fr-FR" sz="4000" b="1" dirty="0">
                <a:solidFill>
                  <a:srgbClr val="07AFAC"/>
                </a:solidFill>
                <a:latin typeface="Trebuchet MS" panose="020B0603020202020204" pitchFamily="34" charset="0"/>
              </a:rPr>
              <a:t>É</a:t>
            </a:r>
            <a:endParaRPr lang="fr-FR" sz="4100" b="1" dirty="0">
              <a:solidFill>
                <a:srgbClr val="07AFAC"/>
              </a:solidFill>
              <a:latin typeface="Trebuchet MS" panose="020B0603020202020204" pitchFamily="34" charset="0"/>
            </a:endParaRPr>
          </a:p>
        </p:txBody>
      </p:sp>
      <p:sp>
        <p:nvSpPr>
          <p:cNvPr id="5" name="Espace réservé du contenu 2">
            <a:extLst>
              <a:ext uri="{FF2B5EF4-FFF2-40B4-BE49-F238E27FC236}">
                <a16:creationId xmlns:a16="http://schemas.microsoft.com/office/drawing/2014/main" id="{E8DBC458-FAD4-4E26-9345-BE4FA738A95E}"/>
              </a:ext>
            </a:extLst>
          </p:cNvPr>
          <p:cNvSpPr>
            <a:spLocks noGrp="1"/>
          </p:cNvSpPr>
          <p:nvPr>
            <p:ph idx="1"/>
          </p:nvPr>
        </p:nvSpPr>
        <p:spPr>
          <a:xfrm>
            <a:off x="244387" y="974055"/>
            <a:ext cx="5330913" cy="2364378"/>
          </a:xfrm>
        </p:spPr>
        <p:txBody>
          <a:bodyPr>
            <a:noAutofit/>
          </a:bodyPr>
          <a:lstStyle/>
          <a:p>
            <a:pPr marL="0" indent="0" algn="just">
              <a:buNone/>
            </a:pPr>
            <a:r>
              <a:rPr lang="fr-FR" sz="1500" dirty="0">
                <a:solidFill>
                  <a:srgbClr val="07AFAC"/>
                </a:solidFill>
                <a:latin typeface="Trebuchet MS" panose="020B0603020202020204" pitchFamily="34" charset="0"/>
              </a:rPr>
              <a:t>Favoriser l’accès à la pratique des sports pour tous sur l’ensemble du territoire</a:t>
            </a:r>
          </a:p>
          <a:p>
            <a:pPr marL="0" indent="0" algn="just">
              <a:buNone/>
            </a:pPr>
            <a:r>
              <a:rPr lang="fr-FR" sz="1500" dirty="0">
                <a:latin typeface="Trebuchet MS" panose="020B0603020202020204" pitchFamily="34" charset="0"/>
              </a:rPr>
              <a:t>Lorient Agglomération est propriétaire d’</a:t>
            </a:r>
            <a:r>
              <a:rPr lang="fr-FR" sz="1500" b="1" dirty="0">
                <a:latin typeface="Trebuchet MS" panose="020B0603020202020204" pitchFamily="34" charset="0"/>
              </a:rPr>
              <a:t>équipements sportifs </a:t>
            </a:r>
            <a:r>
              <a:rPr lang="fr-FR" sz="1500" dirty="0">
                <a:latin typeface="Trebuchet MS" panose="020B0603020202020204" pitchFamily="34" charset="0"/>
              </a:rPr>
              <a:t>: une patinoire, 2 golfs, des centres nautiques. La concession patinoire a été renouvelée en 2022. Par ailleurs le réaménagement du club-house du golf de Ploemeur a été livré en fin d’année 2022. Sur l’île de </a:t>
            </a:r>
            <a:r>
              <a:rPr lang="fr-FR" sz="1500" dirty="0" err="1">
                <a:latin typeface="Trebuchet MS" panose="020B0603020202020204" pitchFamily="34" charset="0"/>
              </a:rPr>
              <a:t>Locastel</a:t>
            </a:r>
            <a:r>
              <a:rPr lang="fr-FR" sz="1500" dirty="0">
                <a:latin typeface="Trebuchet MS" panose="020B0603020202020204" pitchFamily="34" charset="0"/>
              </a:rPr>
              <a:t> à Inzinzac-Lochrist, la cale de mise à l’eau a été réaménagée. </a:t>
            </a:r>
          </a:p>
        </p:txBody>
      </p:sp>
      <p:sp>
        <p:nvSpPr>
          <p:cNvPr id="6" name="Espace réservé du contenu 2">
            <a:extLst>
              <a:ext uri="{FF2B5EF4-FFF2-40B4-BE49-F238E27FC236}">
                <a16:creationId xmlns:a16="http://schemas.microsoft.com/office/drawing/2014/main" id="{B3278F5C-0F02-443E-9EEF-6DCB1093AD0A}"/>
              </a:ext>
            </a:extLst>
          </p:cNvPr>
          <p:cNvSpPr txBox="1">
            <a:spLocks/>
          </p:cNvSpPr>
          <p:nvPr/>
        </p:nvSpPr>
        <p:spPr>
          <a:xfrm>
            <a:off x="244387" y="2984415"/>
            <a:ext cx="5330913" cy="23643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dirty="0">
                <a:solidFill>
                  <a:srgbClr val="07AFAC"/>
                </a:solidFill>
                <a:latin typeface="Trebuchet MS" panose="020B0603020202020204" pitchFamily="34" charset="0"/>
              </a:rPr>
              <a:t>Diffuser l’offre culturelle sur tout le territoire</a:t>
            </a:r>
          </a:p>
          <a:p>
            <a:pPr marL="0" indent="0" algn="just">
              <a:buFont typeface="Arial" panose="020B0604020202020204" pitchFamily="34" charset="0"/>
              <a:buNone/>
            </a:pPr>
            <a:r>
              <a:rPr lang="fr-FR" sz="1500" dirty="0">
                <a:latin typeface="Trebuchet MS" panose="020B0603020202020204" pitchFamily="34" charset="0"/>
              </a:rPr>
              <a:t>Lorient Agglomération est propriétaire d’Hydrophone situé à Lorient La Base. Le contrat de concession à l’association MAPL a été renouvelé en 2022. Dans le même temps, le </a:t>
            </a:r>
            <a:r>
              <a:rPr lang="fr-FR" sz="1500" b="1" dirty="0">
                <a:latin typeface="Trebuchet MS" panose="020B0603020202020204" pitchFamily="34" charset="0"/>
              </a:rPr>
              <a:t>Haras d’Hennebont </a:t>
            </a:r>
            <a:r>
              <a:rPr lang="fr-FR" sz="1500" dirty="0">
                <a:latin typeface="Trebuchet MS" panose="020B0603020202020204" pitchFamily="34" charset="0"/>
              </a:rPr>
              <a:t>a livré son nouveau parcours muséographique. Le projet de construction d’une Halle de spectacle s’est poursuivi. La Cité de la Voile a également modernisé son cinéma dynamique.</a:t>
            </a:r>
          </a:p>
        </p:txBody>
      </p:sp>
      <p:sp>
        <p:nvSpPr>
          <p:cNvPr id="7" name="Espace réservé du contenu 2">
            <a:extLst>
              <a:ext uri="{FF2B5EF4-FFF2-40B4-BE49-F238E27FC236}">
                <a16:creationId xmlns:a16="http://schemas.microsoft.com/office/drawing/2014/main" id="{747E1366-F6ED-4D2A-A547-D519840FFD58}"/>
              </a:ext>
            </a:extLst>
          </p:cNvPr>
          <p:cNvSpPr txBox="1">
            <a:spLocks/>
          </p:cNvSpPr>
          <p:nvPr/>
        </p:nvSpPr>
        <p:spPr>
          <a:xfrm>
            <a:off x="244386" y="5140160"/>
            <a:ext cx="5330913" cy="14875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dirty="0">
                <a:solidFill>
                  <a:srgbClr val="07AFAC"/>
                </a:solidFill>
                <a:latin typeface="Trebuchet MS" panose="020B0603020202020204" pitchFamily="34" charset="0"/>
              </a:rPr>
              <a:t>Valoriser le dynamisme des initiatives associatives</a:t>
            </a:r>
          </a:p>
          <a:p>
            <a:pPr marL="0" indent="0" algn="just">
              <a:buNone/>
            </a:pPr>
            <a:r>
              <a:rPr lang="fr-FR" sz="1500" dirty="0">
                <a:latin typeface="Trebuchet MS" panose="020B0603020202020204" pitchFamily="34" charset="0"/>
              </a:rPr>
              <a:t>Lorient Agglomération soutient financièrement </a:t>
            </a:r>
            <a:r>
              <a:rPr lang="fr-FR" sz="1500" b="1" dirty="0">
                <a:latin typeface="Trebuchet MS" panose="020B0603020202020204" pitchFamily="34" charset="0"/>
              </a:rPr>
              <a:t>les associations</a:t>
            </a:r>
            <a:r>
              <a:rPr lang="fr-FR" sz="1500" dirty="0">
                <a:latin typeface="Trebuchet MS" panose="020B0603020202020204" pitchFamily="34" charset="0"/>
              </a:rPr>
              <a:t> qui contribuent à la vitalité de son territoire qu’elles soient sportives, culturelles, environnementales, caritatives… Près de 80 k€ ont été consacrés au soutien à l’organisation d’évènements</a:t>
            </a:r>
          </a:p>
        </p:txBody>
      </p:sp>
      <p:sp>
        <p:nvSpPr>
          <p:cNvPr id="8" name="Espace réservé du contenu 2">
            <a:extLst>
              <a:ext uri="{FF2B5EF4-FFF2-40B4-BE49-F238E27FC236}">
                <a16:creationId xmlns:a16="http://schemas.microsoft.com/office/drawing/2014/main" id="{6C3265FD-9B13-4521-A74A-0CBEACB8E2F3}"/>
              </a:ext>
            </a:extLst>
          </p:cNvPr>
          <p:cNvSpPr txBox="1">
            <a:spLocks/>
          </p:cNvSpPr>
          <p:nvPr/>
        </p:nvSpPr>
        <p:spPr>
          <a:xfrm>
            <a:off x="6096000" y="974055"/>
            <a:ext cx="5330913" cy="15173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dirty="0">
                <a:solidFill>
                  <a:srgbClr val="07AFAC"/>
                </a:solidFill>
                <a:latin typeface="Trebuchet MS" panose="020B0603020202020204" pitchFamily="34" charset="0"/>
              </a:rPr>
              <a:t>Faire de l’Agglomération un territoire phare de la culture bretonne et celtique</a:t>
            </a:r>
          </a:p>
          <a:p>
            <a:pPr marL="0" indent="0" algn="just">
              <a:buNone/>
            </a:pPr>
            <a:r>
              <a:rPr lang="fr-FR" sz="1500" dirty="0">
                <a:latin typeface="Trebuchet MS" panose="020B0603020202020204" pitchFamily="34" charset="0"/>
              </a:rPr>
              <a:t>Lorient Agglomération est un partenaire historique du Festival Interceltique qui a accueillir 900 000 visiteurs en 2022. Depuis 2011, Lorient Agglomération est engagée dans la démarche de promotion de la langue bretonne à travers l’adoption de la charte « </a:t>
            </a:r>
            <a:r>
              <a:rPr lang="fr-FR" sz="1500" b="1" dirty="0">
                <a:latin typeface="Trebuchet MS" panose="020B0603020202020204" pitchFamily="34" charset="0"/>
              </a:rPr>
              <a:t>Ya </a:t>
            </a:r>
            <a:r>
              <a:rPr lang="fr-FR" sz="1500" b="1" dirty="0" err="1">
                <a:latin typeface="Trebuchet MS" panose="020B0603020202020204" pitchFamily="34" charset="0"/>
              </a:rPr>
              <a:t>d’ar</a:t>
            </a:r>
            <a:r>
              <a:rPr lang="fr-FR" sz="1500" b="1" dirty="0">
                <a:latin typeface="Trebuchet MS" panose="020B0603020202020204" pitchFamily="34" charset="0"/>
              </a:rPr>
              <a:t> brezhoneg </a:t>
            </a:r>
            <a:r>
              <a:rPr lang="fr-FR" sz="1500" dirty="0">
                <a:latin typeface="Trebuchet MS" panose="020B0603020202020204" pitchFamily="34" charset="0"/>
              </a:rPr>
              <a:t>» mise en place par l’Office de la langue bretonne et est labellisée au niveau 2.</a:t>
            </a:r>
          </a:p>
        </p:txBody>
      </p:sp>
      <p:pic>
        <p:nvPicPr>
          <p:cNvPr id="9" name="Image 8">
            <a:extLst>
              <a:ext uri="{FF2B5EF4-FFF2-40B4-BE49-F238E27FC236}">
                <a16:creationId xmlns:a16="http://schemas.microsoft.com/office/drawing/2014/main" id="{40A4735B-613C-44B5-8640-9421B01CC480}"/>
              </a:ext>
            </a:extLst>
          </p:cNvPr>
          <p:cNvPicPr>
            <a:picLocks noChangeAspect="1"/>
          </p:cNvPicPr>
          <p:nvPr/>
        </p:nvPicPr>
        <p:blipFill>
          <a:blip r:embed="rId2"/>
          <a:stretch>
            <a:fillRect/>
          </a:stretch>
        </p:blipFill>
        <p:spPr>
          <a:xfrm>
            <a:off x="6096000" y="3416220"/>
            <a:ext cx="5257800" cy="3192236"/>
          </a:xfrm>
          <a:prstGeom prst="rect">
            <a:avLst/>
          </a:prstGeom>
        </p:spPr>
      </p:pic>
      <p:sp>
        <p:nvSpPr>
          <p:cNvPr id="10" name="Espace réservé du numéro de diapositive 9">
            <a:extLst>
              <a:ext uri="{FF2B5EF4-FFF2-40B4-BE49-F238E27FC236}">
                <a16:creationId xmlns:a16="http://schemas.microsoft.com/office/drawing/2014/main" id="{604DD1BB-7CA0-4015-A93A-E24C7004B4D7}"/>
              </a:ext>
            </a:extLst>
          </p:cNvPr>
          <p:cNvSpPr>
            <a:spLocks noGrp="1"/>
          </p:cNvSpPr>
          <p:nvPr>
            <p:ph type="sldNum" sz="quarter" idx="12"/>
          </p:nvPr>
        </p:nvSpPr>
        <p:spPr/>
        <p:txBody>
          <a:bodyPr/>
          <a:lstStyle/>
          <a:p>
            <a:fld id="{B399920C-DA5C-4E9F-A23C-F553F19755F9}" type="slidenum">
              <a:rPr lang="fr-FR" smtClean="0"/>
              <a:t>8</a:t>
            </a:fld>
            <a:endParaRPr lang="fr-FR"/>
          </a:p>
        </p:txBody>
      </p:sp>
    </p:spTree>
    <p:extLst>
      <p:ext uri="{BB962C8B-B14F-4D97-AF65-F5344CB8AC3E}">
        <p14:creationId xmlns:p14="http://schemas.microsoft.com/office/powerpoint/2010/main" val="1565602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5CA67F-35F2-47C2-A541-5D289D6D36B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445EBB7-12E8-484E-AFC8-05FF52C50377}"/>
              </a:ext>
            </a:extLst>
          </p:cNvPr>
          <p:cNvSpPr>
            <a:spLocks noGrp="1"/>
          </p:cNvSpPr>
          <p:nvPr>
            <p:ph idx="1"/>
          </p:nvPr>
        </p:nvSpPr>
        <p:spPr/>
        <p:txBody>
          <a:bodyPr/>
          <a:lstStyle/>
          <a:p>
            <a:r>
              <a:rPr lang="fr-FR" dirty="0" err="1">
                <a:solidFill>
                  <a:srgbClr val="E9511C"/>
                </a:solidFill>
              </a:rPr>
              <a:t>bbbb</a:t>
            </a:r>
            <a:endParaRPr lang="fr-FR" dirty="0">
              <a:solidFill>
                <a:srgbClr val="E9511C"/>
              </a:solidFill>
            </a:endParaRPr>
          </a:p>
        </p:txBody>
      </p:sp>
      <p:pic>
        <p:nvPicPr>
          <p:cNvPr id="4" name="Image 3">
            <a:extLst>
              <a:ext uri="{FF2B5EF4-FFF2-40B4-BE49-F238E27FC236}">
                <a16:creationId xmlns:a16="http://schemas.microsoft.com/office/drawing/2014/main" id="{35997518-F479-4D28-9D51-EEA821FBD850}"/>
              </a:ext>
            </a:extLst>
          </p:cNvPr>
          <p:cNvPicPr>
            <a:picLocks noChangeAspect="1"/>
          </p:cNvPicPr>
          <p:nvPr/>
        </p:nvPicPr>
        <p:blipFill>
          <a:blip r:embed="rId2"/>
          <a:stretch>
            <a:fillRect/>
          </a:stretch>
        </p:blipFill>
        <p:spPr>
          <a:xfrm>
            <a:off x="1" y="-257718"/>
            <a:ext cx="12185852" cy="7369718"/>
          </a:xfrm>
          <a:prstGeom prst="rect">
            <a:avLst/>
          </a:prstGeom>
        </p:spPr>
      </p:pic>
      <p:sp>
        <p:nvSpPr>
          <p:cNvPr id="5" name="Espace réservé du numéro de diapositive 4">
            <a:extLst>
              <a:ext uri="{FF2B5EF4-FFF2-40B4-BE49-F238E27FC236}">
                <a16:creationId xmlns:a16="http://schemas.microsoft.com/office/drawing/2014/main" id="{0C67979A-EDC5-4B9E-A085-F923630B3663}"/>
              </a:ext>
            </a:extLst>
          </p:cNvPr>
          <p:cNvSpPr>
            <a:spLocks noGrp="1"/>
          </p:cNvSpPr>
          <p:nvPr>
            <p:ph type="sldNum" sz="quarter" idx="12"/>
          </p:nvPr>
        </p:nvSpPr>
        <p:spPr/>
        <p:txBody>
          <a:bodyPr/>
          <a:lstStyle/>
          <a:p>
            <a:fld id="{B399920C-DA5C-4E9F-A23C-F553F19755F9}" type="slidenum">
              <a:rPr lang="fr-FR" smtClean="0"/>
              <a:t>9</a:t>
            </a:fld>
            <a:endParaRPr lang="fr-FR"/>
          </a:p>
        </p:txBody>
      </p:sp>
    </p:spTree>
    <p:extLst>
      <p:ext uri="{BB962C8B-B14F-4D97-AF65-F5344CB8AC3E}">
        <p14:creationId xmlns:p14="http://schemas.microsoft.com/office/powerpoint/2010/main" val="389727204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521</TotalTime>
  <Words>4942</Words>
  <Application>Microsoft Office PowerPoint</Application>
  <PresentationFormat>Grand écran</PresentationFormat>
  <Paragraphs>184</Paragraphs>
  <Slides>28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28</vt:i4>
      </vt:variant>
    </vt:vector>
  </HeadingPairs>
  <TitlesOfParts>
    <vt:vector size="33" baseType="lpstr">
      <vt:lpstr>Arial</vt:lpstr>
      <vt:lpstr>Calibri</vt:lpstr>
      <vt:lpstr>Calibri Light</vt:lpstr>
      <vt:lpstr>Trebuchet MS</vt:lpstr>
      <vt:lpstr>Thème Office</vt:lpstr>
      <vt:lpstr>Présentation PowerPoint</vt:lpstr>
      <vt:lpstr>Présentation PowerPoint</vt:lpstr>
      <vt:lpstr>Présentation PowerPoint</vt:lpstr>
      <vt:lpstr>Présentation PowerPoint</vt:lpstr>
      <vt:lpstr>UN TERRITOIRE POUR TOUS</vt:lpstr>
      <vt:lpstr>UN TERRITOIRE POUR TOUS</vt:lpstr>
      <vt:lpstr>Présentation PowerPoint</vt:lpstr>
      <vt:lpstr>Présentation PowerPoint</vt:lpstr>
      <vt:lpstr>Présentation PowerPoint</vt:lpstr>
      <vt:lpstr>UN TERRITOIRE A L’ ÉCONOMIE INNOVANTE, STIMULÉE PAR SES FILIÈRES D’EXCELLENCE</vt:lpstr>
      <vt:lpstr>UN TERRITOIRE D’EXCELLENCES MARITIMES</vt:lpstr>
      <vt:lpstr>UN TERRITOIRE D’EXCELLENCES MARITIMES</vt:lpstr>
      <vt:lpstr>UN TERRITOIRE ATTRACTIF AU BÉNÉFICE DE L’EMPLOI</vt:lpstr>
      <vt:lpstr>UN TERRITOIRE TOURISTIQUE RESPONSABLE, FORT DE SES DIVERSITÉS ENTRE MER, RADE ET VALLÉES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 TROADEC Gaelle</dc:creator>
  <cp:lastModifiedBy>LE TROADEC Gaelle</cp:lastModifiedBy>
  <cp:revision>47</cp:revision>
  <dcterms:created xsi:type="dcterms:W3CDTF">2023-10-20T07:47:55Z</dcterms:created>
  <dcterms:modified xsi:type="dcterms:W3CDTF">2023-10-23T10:04:58Z</dcterms:modified>
</cp:coreProperties>
</file>