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63" r:id="rId4"/>
    <p:sldId id="258" r:id="rId5"/>
    <p:sldId id="265" r:id="rId6"/>
    <p:sldId id="266" r:id="rId7"/>
    <p:sldId id="267" r:id="rId8"/>
    <p:sldId id="268" r:id="rId9"/>
    <p:sldId id="259" r:id="rId10"/>
    <p:sldId id="269" r:id="rId11"/>
    <p:sldId id="270" r:id="rId12"/>
    <p:sldId id="272" r:id="rId13"/>
    <p:sldId id="273" r:id="rId14"/>
    <p:sldId id="260" r:id="rId15"/>
    <p:sldId id="274" r:id="rId16"/>
    <p:sldId id="275" r:id="rId17"/>
    <p:sldId id="276" r:id="rId18"/>
    <p:sldId id="277" r:id="rId19"/>
    <p:sldId id="278" r:id="rId20"/>
    <p:sldId id="261" r:id="rId21"/>
    <p:sldId id="279" r:id="rId22"/>
    <p:sldId id="280" r:id="rId23"/>
    <p:sldId id="262" r:id="rId24"/>
    <p:sldId id="281" r:id="rId25"/>
    <p:sldId id="282" r:id="rId26"/>
    <p:sldId id="283" r:id="rId27"/>
    <p:sldId id="264" r:id="rId28"/>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A12"/>
    <a:srgbClr val="82358C"/>
    <a:srgbClr val="E9511C"/>
    <a:srgbClr val="222D71"/>
    <a:srgbClr val="07AF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3" autoAdjust="0"/>
    <p:restoredTop sz="94620" autoAdjust="0"/>
  </p:normalViewPr>
  <p:slideViewPr>
    <p:cSldViewPr snapToGrid="0">
      <p:cViewPr varScale="1">
        <p:scale>
          <a:sx n="105" d="100"/>
          <a:sy n="105" d="100"/>
        </p:scale>
        <p:origin x="96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9D053E7-6A7E-474F-B713-ECC12A523037}" type="datetimeFigureOut">
              <a:rPr lang="fr-FR" smtClean="0"/>
              <a:t>09/08/2024</a:t>
            </a:fld>
            <a:endParaRPr lang="fr-FR"/>
          </a:p>
        </p:txBody>
      </p:sp>
      <p:sp>
        <p:nvSpPr>
          <p:cNvPr id="4" name="Espace réservé de l'image des diapositives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notes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75D5B386-1367-445C-B603-6363C390802F}" type="slidenum">
              <a:rPr lang="fr-FR" smtClean="0"/>
              <a:t>‹N°›</a:t>
            </a:fld>
            <a:endParaRPr lang="fr-FR"/>
          </a:p>
        </p:txBody>
      </p:sp>
    </p:spTree>
    <p:extLst>
      <p:ext uri="{BB962C8B-B14F-4D97-AF65-F5344CB8AC3E}">
        <p14:creationId xmlns:p14="http://schemas.microsoft.com/office/powerpoint/2010/main" val="1338592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5D5B386-1367-445C-B603-6363C390802F}" type="slidenum">
              <a:rPr lang="fr-FR" smtClean="0"/>
              <a:t>18</a:t>
            </a:fld>
            <a:endParaRPr lang="fr-FR"/>
          </a:p>
        </p:txBody>
      </p:sp>
    </p:spTree>
    <p:extLst>
      <p:ext uri="{BB962C8B-B14F-4D97-AF65-F5344CB8AC3E}">
        <p14:creationId xmlns:p14="http://schemas.microsoft.com/office/powerpoint/2010/main" val="169016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3285F3-1D25-42F4-8709-0D372CF6DAB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94E82CA-79E1-4222-A0FF-2240BD0761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249FD74-53EF-426B-9A5E-D7B1118FDE05}"/>
              </a:ext>
            </a:extLst>
          </p:cNvPr>
          <p:cNvSpPr>
            <a:spLocks noGrp="1"/>
          </p:cNvSpPr>
          <p:nvPr>
            <p:ph type="dt" sz="half" idx="10"/>
          </p:nvPr>
        </p:nvSpPr>
        <p:spPr/>
        <p:txBody>
          <a:bodyPr/>
          <a:lstStyle/>
          <a:p>
            <a:fld id="{53A11F85-D2A1-4814-88F4-21214EFF1878}" type="datetime1">
              <a:rPr lang="fr-FR" smtClean="0"/>
              <a:t>09/08/2024</a:t>
            </a:fld>
            <a:endParaRPr lang="fr-FR"/>
          </a:p>
        </p:txBody>
      </p:sp>
      <p:sp>
        <p:nvSpPr>
          <p:cNvPr id="5" name="Espace réservé du pied de page 4">
            <a:extLst>
              <a:ext uri="{FF2B5EF4-FFF2-40B4-BE49-F238E27FC236}">
                <a16:creationId xmlns:a16="http://schemas.microsoft.com/office/drawing/2014/main" id="{D610D298-88F1-48FD-A8BD-5E035674ED1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02AC26F-792B-4D02-943D-F8FCD93AF8ED}"/>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12019119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00D827-5C55-4893-8926-66319FFF6F6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221B282-3BD2-4E7F-81BD-99BC95ACCCD5}"/>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79D9890-A99D-489E-87D1-B738133A358D}"/>
              </a:ext>
            </a:extLst>
          </p:cNvPr>
          <p:cNvSpPr>
            <a:spLocks noGrp="1"/>
          </p:cNvSpPr>
          <p:nvPr>
            <p:ph type="dt" sz="half" idx="10"/>
          </p:nvPr>
        </p:nvSpPr>
        <p:spPr/>
        <p:txBody>
          <a:bodyPr/>
          <a:lstStyle/>
          <a:p>
            <a:fld id="{341B60FD-A64C-4E7F-9FEE-D353E1C400B5}" type="datetime1">
              <a:rPr lang="fr-FR" smtClean="0"/>
              <a:t>09/08/2024</a:t>
            </a:fld>
            <a:endParaRPr lang="fr-FR"/>
          </a:p>
        </p:txBody>
      </p:sp>
      <p:sp>
        <p:nvSpPr>
          <p:cNvPr id="5" name="Espace réservé du pied de page 4">
            <a:extLst>
              <a:ext uri="{FF2B5EF4-FFF2-40B4-BE49-F238E27FC236}">
                <a16:creationId xmlns:a16="http://schemas.microsoft.com/office/drawing/2014/main" id="{F2E9997A-6F2A-42EB-B107-DB13EB60D43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D1151F-CB03-4B04-A5EB-BD0F04749B8D}"/>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169017342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520CA12-DB01-49DD-8919-77A63376CBD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17A2C73-A141-437B-8F9C-B9F50CD90654}"/>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D16DAB-BD60-4AC5-8CDA-5B36BBFC49D6}"/>
              </a:ext>
            </a:extLst>
          </p:cNvPr>
          <p:cNvSpPr>
            <a:spLocks noGrp="1"/>
          </p:cNvSpPr>
          <p:nvPr>
            <p:ph type="dt" sz="half" idx="10"/>
          </p:nvPr>
        </p:nvSpPr>
        <p:spPr/>
        <p:txBody>
          <a:bodyPr/>
          <a:lstStyle/>
          <a:p>
            <a:fld id="{23EAD27C-64C3-4D1D-A469-763A2B0811D9}" type="datetime1">
              <a:rPr lang="fr-FR" smtClean="0"/>
              <a:t>09/08/2024</a:t>
            </a:fld>
            <a:endParaRPr lang="fr-FR"/>
          </a:p>
        </p:txBody>
      </p:sp>
      <p:sp>
        <p:nvSpPr>
          <p:cNvPr id="5" name="Espace réservé du pied de page 4">
            <a:extLst>
              <a:ext uri="{FF2B5EF4-FFF2-40B4-BE49-F238E27FC236}">
                <a16:creationId xmlns:a16="http://schemas.microsoft.com/office/drawing/2014/main" id="{F5837576-8273-40B3-8170-103ACDEED8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3AFC58C-91D3-4EC0-A108-A76CE517AAB7}"/>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317268417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D45F01-300D-4A5D-9D90-967983D6075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77A3441-2C1E-4D92-A51E-270142F7AEF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FF0E7AE-85A7-4C87-918D-E2CD6D25F0E5}"/>
              </a:ext>
            </a:extLst>
          </p:cNvPr>
          <p:cNvSpPr>
            <a:spLocks noGrp="1"/>
          </p:cNvSpPr>
          <p:nvPr>
            <p:ph type="dt" sz="half" idx="10"/>
          </p:nvPr>
        </p:nvSpPr>
        <p:spPr/>
        <p:txBody>
          <a:bodyPr/>
          <a:lstStyle/>
          <a:p>
            <a:fld id="{7802D68E-35C5-420F-A19B-B922EFD845E2}" type="datetime1">
              <a:rPr lang="fr-FR" smtClean="0"/>
              <a:t>09/08/2024</a:t>
            </a:fld>
            <a:endParaRPr lang="fr-FR"/>
          </a:p>
        </p:txBody>
      </p:sp>
      <p:sp>
        <p:nvSpPr>
          <p:cNvPr id="5" name="Espace réservé du pied de page 4">
            <a:extLst>
              <a:ext uri="{FF2B5EF4-FFF2-40B4-BE49-F238E27FC236}">
                <a16:creationId xmlns:a16="http://schemas.microsoft.com/office/drawing/2014/main" id="{23B96DBF-770A-4826-9BEA-2C142CE3FA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BFC8050-22E8-44C1-9AB8-01A0541E5B33}"/>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367188090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E35DDE-CE7B-4247-AB26-0B4E5E827A2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C70C456-456A-4BB2-8386-B004F5D1EE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5EDB6944-5151-4842-A7F8-768F1101AE70}"/>
              </a:ext>
            </a:extLst>
          </p:cNvPr>
          <p:cNvSpPr>
            <a:spLocks noGrp="1"/>
          </p:cNvSpPr>
          <p:nvPr>
            <p:ph type="dt" sz="half" idx="10"/>
          </p:nvPr>
        </p:nvSpPr>
        <p:spPr/>
        <p:txBody>
          <a:bodyPr/>
          <a:lstStyle/>
          <a:p>
            <a:fld id="{E5F6399C-9200-42B9-896A-8616211DD7DC}" type="datetime1">
              <a:rPr lang="fr-FR" smtClean="0"/>
              <a:t>09/08/2024</a:t>
            </a:fld>
            <a:endParaRPr lang="fr-FR"/>
          </a:p>
        </p:txBody>
      </p:sp>
      <p:sp>
        <p:nvSpPr>
          <p:cNvPr id="5" name="Espace réservé du pied de page 4">
            <a:extLst>
              <a:ext uri="{FF2B5EF4-FFF2-40B4-BE49-F238E27FC236}">
                <a16:creationId xmlns:a16="http://schemas.microsoft.com/office/drawing/2014/main" id="{F9C64AFC-D4D4-4264-AD9E-369FDFA6644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71773FD-02B9-4288-8188-BF6203E13BFB}"/>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80116257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660057-7481-4960-9D14-1D44705FDBC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16B9D00-68EA-4D25-BF7D-CCF7278A1159}"/>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7AB9127-1D25-424A-8A1C-21DA3001191B}"/>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5296D51-BA5F-4E11-84A9-92EEEC1BBD4E}"/>
              </a:ext>
            </a:extLst>
          </p:cNvPr>
          <p:cNvSpPr>
            <a:spLocks noGrp="1"/>
          </p:cNvSpPr>
          <p:nvPr>
            <p:ph type="dt" sz="half" idx="10"/>
          </p:nvPr>
        </p:nvSpPr>
        <p:spPr/>
        <p:txBody>
          <a:bodyPr/>
          <a:lstStyle/>
          <a:p>
            <a:fld id="{34A8501C-D3D0-4DEA-9EAA-FDA501F7FBAB}" type="datetime1">
              <a:rPr lang="fr-FR" smtClean="0"/>
              <a:t>09/08/2024</a:t>
            </a:fld>
            <a:endParaRPr lang="fr-FR"/>
          </a:p>
        </p:txBody>
      </p:sp>
      <p:sp>
        <p:nvSpPr>
          <p:cNvPr id="6" name="Espace réservé du pied de page 5">
            <a:extLst>
              <a:ext uri="{FF2B5EF4-FFF2-40B4-BE49-F238E27FC236}">
                <a16:creationId xmlns:a16="http://schemas.microsoft.com/office/drawing/2014/main" id="{8A466288-4429-4D49-AB43-1D3ADF2E564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A033783-AE56-45C8-8719-FA8B39187DCD}"/>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308837148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34B939-33AF-4D07-89FD-8B663AC4731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91095BE-767A-4B46-8BF1-9E341477D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055F096C-0AAE-4518-B43D-05A97E9294B6}"/>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2BFDCFF-91DB-4A4B-A7B5-9AB932DA06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D17D0FD5-E40F-4443-8402-82F4A9965E3C}"/>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54BA436-3A4D-4113-AFA7-D1501B433927}"/>
              </a:ext>
            </a:extLst>
          </p:cNvPr>
          <p:cNvSpPr>
            <a:spLocks noGrp="1"/>
          </p:cNvSpPr>
          <p:nvPr>
            <p:ph type="dt" sz="half" idx="10"/>
          </p:nvPr>
        </p:nvSpPr>
        <p:spPr/>
        <p:txBody>
          <a:bodyPr/>
          <a:lstStyle/>
          <a:p>
            <a:fld id="{CD16F3D6-63F1-44BF-9B0D-09C975CD5F6B}" type="datetime1">
              <a:rPr lang="fr-FR" smtClean="0"/>
              <a:t>09/08/2024</a:t>
            </a:fld>
            <a:endParaRPr lang="fr-FR"/>
          </a:p>
        </p:txBody>
      </p:sp>
      <p:sp>
        <p:nvSpPr>
          <p:cNvPr id="8" name="Espace réservé du pied de page 7">
            <a:extLst>
              <a:ext uri="{FF2B5EF4-FFF2-40B4-BE49-F238E27FC236}">
                <a16:creationId xmlns:a16="http://schemas.microsoft.com/office/drawing/2014/main" id="{D24BC294-5AFD-42DD-BA3D-2CB8F661968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2404949-BE8F-46BE-A1E4-7A2B306FEF8D}"/>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417510135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BEC1BD-824A-40B1-A10C-4BBE6E39A8B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D0C57D5-9590-422B-B2B0-3BAFE90A206E}"/>
              </a:ext>
            </a:extLst>
          </p:cNvPr>
          <p:cNvSpPr>
            <a:spLocks noGrp="1"/>
          </p:cNvSpPr>
          <p:nvPr>
            <p:ph type="dt" sz="half" idx="10"/>
          </p:nvPr>
        </p:nvSpPr>
        <p:spPr/>
        <p:txBody>
          <a:bodyPr/>
          <a:lstStyle/>
          <a:p>
            <a:fld id="{67527A2F-CE4E-4BDE-A1AA-7B60B1B0E74E}" type="datetime1">
              <a:rPr lang="fr-FR" smtClean="0"/>
              <a:t>09/08/2024</a:t>
            </a:fld>
            <a:endParaRPr lang="fr-FR"/>
          </a:p>
        </p:txBody>
      </p:sp>
      <p:sp>
        <p:nvSpPr>
          <p:cNvPr id="4" name="Espace réservé du pied de page 3">
            <a:extLst>
              <a:ext uri="{FF2B5EF4-FFF2-40B4-BE49-F238E27FC236}">
                <a16:creationId xmlns:a16="http://schemas.microsoft.com/office/drawing/2014/main" id="{539E5421-4552-4CB0-89D5-5133926543E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B7D7952-50C4-4DDF-B7CE-BBA87789A2DF}"/>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12464829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0344486-059B-4046-9DB3-D5BF8A2938EE}"/>
              </a:ext>
            </a:extLst>
          </p:cNvPr>
          <p:cNvSpPr>
            <a:spLocks noGrp="1"/>
          </p:cNvSpPr>
          <p:nvPr>
            <p:ph type="dt" sz="half" idx="10"/>
          </p:nvPr>
        </p:nvSpPr>
        <p:spPr/>
        <p:txBody>
          <a:bodyPr/>
          <a:lstStyle/>
          <a:p>
            <a:fld id="{BB489E06-5714-487E-A392-77B85F62EEEC}" type="datetime1">
              <a:rPr lang="fr-FR" smtClean="0"/>
              <a:t>09/08/2024</a:t>
            </a:fld>
            <a:endParaRPr lang="fr-FR"/>
          </a:p>
        </p:txBody>
      </p:sp>
      <p:sp>
        <p:nvSpPr>
          <p:cNvPr id="3" name="Espace réservé du pied de page 2">
            <a:extLst>
              <a:ext uri="{FF2B5EF4-FFF2-40B4-BE49-F238E27FC236}">
                <a16:creationId xmlns:a16="http://schemas.microsoft.com/office/drawing/2014/main" id="{AA303173-1914-4AA2-8D13-78E1C9A3226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FBB0D5-47DB-409C-BB95-70DC49678A84}"/>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267647286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0D19B-B931-4FEE-A15C-7F6A7EE649B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DA5471C-CBF9-4726-A80B-325CDD69BD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A2DC62B-6EA6-4180-9D3D-B116478E5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7B6E8AE-18CC-4FA2-9A2E-75252E5F635A}"/>
              </a:ext>
            </a:extLst>
          </p:cNvPr>
          <p:cNvSpPr>
            <a:spLocks noGrp="1"/>
          </p:cNvSpPr>
          <p:nvPr>
            <p:ph type="dt" sz="half" idx="10"/>
          </p:nvPr>
        </p:nvSpPr>
        <p:spPr/>
        <p:txBody>
          <a:bodyPr/>
          <a:lstStyle/>
          <a:p>
            <a:fld id="{C141637E-7C18-48A7-8C0C-4763253EF97A}" type="datetime1">
              <a:rPr lang="fr-FR" smtClean="0"/>
              <a:t>09/08/2024</a:t>
            </a:fld>
            <a:endParaRPr lang="fr-FR"/>
          </a:p>
        </p:txBody>
      </p:sp>
      <p:sp>
        <p:nvSpPr>
          <p:cNvPr id="6" name="Espace réservé du pied de page 5">
            <a:extLst>
              <a:ext uri="{FF2B5EF4-FFF2-40B4-BE49-F238E27FC236}">
                <a16:creationId xmlns:a16="http://schemas.microsoft.com/office/drawing/2014/main" id="{A68EFB87-7167-47D5-9B9A-55D4F968329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0E04EEA-D08D-4B14-A8FE-9FE18F033D21}"/>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257706928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213CC0-8884-46F5-9527-6E4F1DBC923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3D22F38-A8EC-4E06-87E1-55A5B0C59F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4434FAA-2726-4ECF-AD56-E04E424FE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9E77961-18CB-46F0-A183-4A787D0389C6}"/>
              </a:ext>
            </a:extLst>
          </p:cNvPr>
          <p:cNvSpPr>
            <a:spLocks noGrp="1"/>
          </p:cNvSpPr>
          <p:nvPr>
            <p:ph type="dt" sz="half" idx="10"/>
          </p:nvPr>
        </p:nvSpPr>
        <p:spPr/>
        <p:txBody>
          <a:bodyPr/>
          <a:lstStyle/>
          <a:p>
            <a:fld id="{84363130-36B3-4BD5-BAA1-F948D6DA5DE5}" type="datetime1">
              <a:rPr lang="fr-FR" smtClean="0"/>
              <a:t>09/08/2024</a:t>
            </a:fld>
            <a:endParaRPr lang="fr-FR"/>
          </a:p>
        </p:txBody>
      </p:sp>
      <p:sp>
        <p:nvSpPr>
          <p:cNvPr id="6" name="Espace réservé du pied de page 5">
            <a:extLst>
              <a:ext uri="{FF2B5EF4-FFF2-40B4-BE49-F238E27FC236}">
                <a16:creationId xmlns:a16="http://schemas.microsoft.com/office/drawing/2014/main" id="{6B7DB12C-9EF6-4BA8-B066-92A2FEE5FDB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5590DC8-BC1E-49E1-B898-9D516289E3BE}"/>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265399171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8710167-11A8-48C1-B07A-2A8085028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3EEF55D-F933-4816-914E-E5C02E1D7B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60DD308-6585-491F-BDDD-9145B7B87F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2CA29-100A-4C75-9EFB-41A0BF34CD27}" type="datetime1">
              <a:rPr lang="fr-FR" smtClean="0"/>
              <a:t>09/08/2024</a:t>
            </a:fld>
            <a:endParaRPr lang="fr-FR"/>
          </a:p>
        </p:txBody>
      </p:sp>
      <p:sp>
        <p:nvSpPr>
          <p:cNvPr id="5" name="Espace réservé du pied de page 4">
            <a:extLst>
              <a:ext uri="{FF2B5EF4-FFF2-40B4-BE49-F238E27FC236}">
                <a16:creationId xmlns:a16="http://schemas.microsoft.com/office/drawing/2014/main" id="{73F8614C-A181-457E-A98E-3AE30C00F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DC6C728-840B-47D5-A1A8-BBF9818D66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9920C-DA5C-4E9F-A23C-F553F19755F9}" type="slidenum">
              <a:rPr lang="fr-FR" smtClean="0"/>
              <a:t>‹N°›</a:t>
            </a:fld>
            <a:endParaRPr lang="fr-FR"/>
          </a:p>
        </p:txBody>
      </p:sp>
    </p:spTree>
    <p:extLst>
      <p:ext uri="{BB962C8B-B14F-4D97-AF65-F5344CB8AC3E}">
        <p14:creationId xmlns:p14="http://schemas.microsoft.com/office/powerpoint/2010/main" val="1180330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94FC2-F8FD-4B08-901F-4A46067EBC23}"/>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93241273-DB00-4B5B-8791-A3728296E006}"/>
              </a:ext>
            </a:extLst>
          </p:cNvPr>
          <p:cNvSpPr>
            <a:spLocks noGrp="1"/>
          </p:cNvSpPr>
          <p:nvPr>
            <p:ph type="subTitle" idx="1"/>
          </p:nvPr>
        </p:nvSpPr>
        <p:spPr/>
        <p:txBody>
          <a:bodyPr/>
          <a:lstStyle/>
          <a:p>
            <a:endParaRPr lang="fr-FR"/>
          </a:p>
        </p:txBody>
      </p:sp>
      <p:sp>
        <p:nvSpPr>
          <p:cNvPr id="5" name="Espace réservé du numéro de diapositive 4">
            <a:extLst>
              <a:ext uri="{FF2B5EF4-FFF2-40B4-BE49-F238E27FC236}">
                <a16:creationId xmlns:a16="http://schemas.microsoft.com/office/drawing/2014/main" id="{F2AF1ABF-AAA6-4E03-A446-D9BF7D3192AB}"/>
              </a:ext>
            </a:extLst>
          </p:cNvPr>
          <p:cNvSpPr>
            <a:spLocks noGrp="1"/>
          </p:cNvSpPr>
          <p:nvPr>
            <p:ph type="sldNum" sz="quarter" idx="12"/>
          </p:nvPr>
        </p:nvSpPr>
        <p:spPr/>
        <p:txBody>
          <a:bodyPr/>
          <a:lstStyle/>
          <a:p>
            <a:fld id="{B399920C-DA5C-4E9F-A23C-F553F19755F9}" type="slidenum">
              <a:rPr lang="fr-FR" smtClean="0"/>
              <a:t>1</a:t>
            </a:fld>
            <a:endParaRPr lang="fr-FR"/>
          </a:p>
        </p:txBody>
      </p:sp>
      <p:pic>
        <p:nvPicPr>
          <p:cNvPr id="4" name="Image 3">
            <a:extLst>
              <a:ext uri="{FF2B5EF4-FFF2-40B4-BE49-F238E27FC236}">
                <a16:creationId xmlns:a16="http://schemas.microsoft.com/office/drawing/2014/main" id="{12BC173B-BCCD-415E-BE5E-7DC841C568CA}"/>
              </a:ext>
            </a:extLst>
          </p:cNvPr>
          <p:cNvPicPr>
            <a:picLocks noChangeAspect="1"/>
          </p:cNvPicPr>
          <p:nvPr/>
        </p:nvPicPr>
        <p:blipFill>
          <a:blip r:embed="rId2"/>
          <a:stretch>
            <a:fillRect/>
          </a:stretch>
        </p:blipFill>
        <p:spPr>
          <a:xfrm>
            <a:off x="0" y="0"/>
            <a:ext cx="12488004" cy="8063862"/>
          </a:xfrm>
          <a:prstGeom prst="rect">
            <a:avLst/>
          </a:prstGeom>
        </p:spPr>
      </p:pic>
    </p:spTree>
    <p:extLst>
      <p:ext uri="{BB962C8B-B14F-4D97-AF65-F5344CB8AC3E}">
        <p14:creationId xmlns:p14="http://schemas.microsoft.com/office/powerpoint/2010/main" val="366120901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A01C5467-457F-4575-8CBC-B70416C4AEEA}"/>
              </a:ext>
            </a:extLst>
          </p:cNvPr>
          <p:cNvSpPr txBox="1">
            <a:spLocks noGrp="1"/>
          </p:cNvSpPr>
          <p:nvPr>
            <p:ph type="title"/>
          </p:nvPr>
        </p:nvSpPr>
        <p:spPr>
          <a:xfrm>
            <a:off x="400050" y="52888"/>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E9511C"/>
                </a:solidFill>
                <a:latin typeface="Trebuchet MS" panose="020B0603020202020204" pitchFamily="34" charset="0"/>
              </a:rPr>
              <a:t>UN TERRITOIRE A L’ÉCONOMIE INNOVANTE,</a:t>
            </a:r>
            <a:r>
              <a:rPr lang="fr-FR" dirty="0">
                <a:solidFill>
                  <a:srgbClr val="E9511C"/>
                </a:solidFill>
                <a:latin typeface="Trebuchet MS" panose="020B0603020202020204" pitchFamily="34" charset="0"/>
              </a:rPr>
              <a:t> STIMULÉE PAR SES FILIÈRES D’EXCELLENCE</a:t>
            </a:r>
            <a:endParaRPr lang="fr-FR" b="1" dirty="0">
              <a:solidFill>
                <a:srgbClr val="E9511C"/>
              </a:solidFill>
              <a:latin typeface="Trebuchet MS" panose="020B0603020202020204" pitchFamily="34" charset="0"/>
            </a:endParaRPr>
          </a:p>
        </p:txBody>
      </p:sp>
      <p:sp>
        <p:nvSpPr>
          <p:cNvPr id="5" name="Espace réservé du contenu 2">
            <a:extLst>
              <a:ext uri="{FF2B5EF4-FFF2-40B4-BE49-F238E27FC236}">
                <a16:creationId xmlns:a16="http://schemas.microsoft.com/office/drawing/2014/main" id="{C5925DD3-1879-4E09-9AA2-4D8E949E37AF}"/>
              </a:ext>
            </a:extLst>
          </p:cNvPr>
          <p:cNvSpPr txBox="1">
            <a:spLocks/>
          </p:cNvSpPr>
          <p:nvPr/>
        </p:nvSpPr>
        <p:spPr>
          <a:xfrm>
            <a:off x="438799" y="1378451"/>
            <a:ext cx="5561838"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dirty="0">
                <a:solidFill>
                  <a:schemeClr val="bg1"/>
                </a:solidFill>
                <a:highlight>
                  <a:srgbClr val="E9511C"/>
                </a:highlight>
                <a:latin typeface="Trebuchet MS" panose="020B0603020202020204" pitchFamily="34" charset="0"/>
              </a:rPr>
              <a:t>Accompagner et dynamiser le développement économique du territoire</a:t>
            </a:r>
          </a:p>
          <a:p>
            <a:pPr marL="0" indent="0" algn="just">
              <a:buNone/>
            </a:pPr>
            <a:r>
              <a:rPr lang="fr-FR" sz="1500" dirty="0">
                <a:latin typeface="Trebuchet MS" panose="020B0603020202020204" pitchFamily="34" charset="0"/>
              </a:rPr>
              <a:t>Dans le prolongement de la dynamique Lorient Composite Valle, les candidatures aux appels à manifestation d’intérêt de l’Etat </a:t>
            </a:r>
            <a:r>
              <a:rPr lang="fr-FR" sz="1500" dirty="0">
                <a:solidFill>
                  <a:srgbClr val="E9511C"/>
                </a:solidFill>
                <a:latin typeface="Trebuchet MS" panose="020B0603020202020204" pitchFamily="34" charset="0"/>
              </a:rPr>
              <a:t>Territoire d’industrie </a:t>
            </a:r>
            <a:r>
              <a:rPr lang="fr-FR" sz="1500" dirty="0">
                <a:latin typeface="Trebuchet MS" panose="020B0603020202020204" pitchFamily="34" charset="0"/>
              </a:rPr>
              <a:t>et </a:t>
            </a:r>
            <a:r>
              <a:rPr lang="fr-FR" sz="1500" dirty="0">
                <a:solidFill>
                  <a:srgbClr val="E9511C"/>
                </a:solidFill>
                <a:latin typeface="Trebuchet MS" panose="020B0603020202020204" pitchFamily="34" charset="0"/>
              </a:rPr>
              <a:t>Rebond industriel</a:t>
            </a:r>
            <a:r>
              <a:rPr lang="fr-FR" sz="1500" dirty="0">
                <a:latin typeface="Trebuchet MS" panose="020B0603020202020204" pitchFamily="34" charset="0"/>
              </a:rPr>
              <a:t>, élaborées en 2023, ont permis au territoire d’être lauréat de ces deux labels aux côtés de Blavet Bellevue Océan Communauté et Quimperlé Communauté, avec à la clé pour les acteurs locaux des aides financières et en ingénierie.</a:t>
            </a:r>
            <a:endParaRPr lang="fr-FR" sz="1500" dirty="0">
              <a:solidFill>
                <a:srgbClr val="07AFAC"/>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6DE58A2C-9D53-4D37-BF9A-317BB9DDA19F}"/>
              </a:ext>
            </a:extLst>
          </p:cNvPr>
          <p:cNvSpPr txBox="1">
            <a:spLocks/>
          </p:cNvSpPr>
          <p:nvPr/>
        </p:nvSpPr>
        <p:spPr>
          <a:xfrm>
            <a:off x="400050" y="3481031"/>
            <a:ext cx="5639337"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dirty="0">
                <a:solidFill>
                  <a:schemeClr val="bg1"/>
                </a:solidFill>
                <a:highlight>
                  <a:srgbClr val="E9511C"/>
                </a:highlight>
                <a:latin typeface="Trebuchet MS" panose="020B0603020202020204" pitchFamily="34" charset="0"/>
              </a:rPr>
              <a:t>Mettre en cohérence les filières de formation avec les besoins du territoire</a:t>
            </a:r>
          </a:p>
          <a:p>
            <a:pPr marL="0" indent="0" algn="just">
              <a:buNone/>
            </a:pPr>
            <a:r>
              <a:rPr lang="fr-FR" sz="1500" dirty="0">
                <a:latin typeface="Trebuchet MS" panose="020B0603020202020204" pitchFamily="34" charset="0"/>
              </a:rPr>
              <a:t>Dans le cadre de la convention régionale de soutien aux projets collaboratifs innovants labellisés par les pôles, renouvelée en 2023, plusieurs projets autour du composite et de l’intelligence embarquée ont pu être accompagnés financièrement. En 2023, Lorient Agglomération a précisé ses orientations stratégiques concernant les </a:t>
            </a:r>
            <a:r>
              <a:rPr lang="fr-FR" sz="1500" b="1" dirty="0">
                <a:solidFill>
                  <a:srgbClr val="E9511C"/>
                </a:solidFill>
                <a:latin typeface="Trebuchet MS" panose="020B0603020202020204" pitchFamily="34" charset="0"/>
              </a:rPr>
              <a:t>parcs d’activités économiques</a:t>
            </a:r>
            <a:r>
              <a:rPr lang="fr-FR" sz="1500" dirty="0">
                <a:latin typeface="Trebuchet MS" panose="020B0603020202020204" pitchFamily="34" charset="0"/>
              </a:rPr>
              <a:t>, sur les volets foncier, tarifaire, commercial et urbanistique. La densification des Parcs d’activités économiques va être renforcée de façon à juguler la pénurie foncière (expérimentation du bail à construire, démarche de recyclage foncier et accompagnement des entreprises par un conseil à la universalisation). </a:t>
            </a:r>
          </a:p>
        </p:txBody>
      </p:sp>
      <p:sp>
        <p:nvSpPr>
          <p:cNvPr id="9" name="Espace réservé du contenu 2">
            <a:extLst>
              <a:ext uri="{FF2B5EF4-FFF2-40B4-BE49-F238E27FC236}">
                <a16:creationId xmlns:a16="http://schemas.microsoft.com/office/drawing/2014/main" id="{6765F6C2-C28C-4F42-A916-8E764F34B4EA}"/>
              </a:ext>
            </a:extLst>
          </p:cNvPr>
          <p:cNvSpPr txBox="1">
            <a:spLocks/>
          </p:cNvSpPr>
          <p:nvPr/>
        </p:nvSpPr>
        <p:spPr>
          <a:xfrm>
            <a:off x="6152614" y="2706886"/>
            <a:ext cx="5866940"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dirty="0">
                <a:solidFill>
                  <a:schemeClr val="bg1"/>
                </a:solidFill>
                <a:highlight>
                  <a:srgbClr val="E9511C"/>
                </a:highlight>
                <a:latin typeface="Trebuchet MS" panose="020B0603020202020204" pitchFamily="34" charset="0"/>
              </a:rPr>
              <a:t>Garantir le maintien d’une agriculture productive qui sait se réinventer</a:t>
            </a:r>
          </a:p>
          <a:p>
            <a:pPr marL="0" indent="0" algn="just">
              <a:buNone/>
            </a:pPr>
            <a:r>
              <a:rPr lang="fr-FR" sz="1500" dirty="0">
                <a:latin typeface="Trebuchet MS" panose="020B0603020202020204" pitchFamily="34" charset="0"/>
              </a:rPr>
              <a:t>En 2023, Lorient Agglomération a décidé de tripler l’</a:t>
            </a:r>
            <a:r>
              <a:rPr lang="fr-FR" sz="1500" b="1" dirty="0">
                <a:solidFill>
                  <a:srgbClr val="E9511C"/>
                </a:solidFill>
                <a:latin typeface="Trebuchet MS" panose="020B0603020202020204" pitchFamily="34" charset="0"/>
              </a:rPr>
              <a:t>aide aux installations en agriculture</a:t>
            </a:r>
            <a:r>
              <a:rPr lang="fr-FR" sz="1500" dirty="0">
                <a:latin typeface="Trebuchet MS" panose="020B0603020202020204" pitchFamily="34" charset="0"/>
              </a:rPr>
              <a:t>, afin d’encourager cette dynamique face au nombre croissant de départs à la retraite. En complément, des cessions de formations de candidats à l’installation ont été soutenues par l’Intercommunalité. Lorient Agglomération accompagne les filières locales, en partenariat avec la Chambre d’agriculture, comme « Lait Breizh positive » des producteurs du Pays de Lorient ou encore la structuration de l’approvisionnement local des cantines scolaires.</a:t>
            </a:r>
            <a:endParaRPr lang="fr-FR" sz="1500" dirty="0">
              <a:solidFill>
                <a:srgbClr val="07AFAC"/>
              </a:solidFill>
              <a:latin typeface="Trebuchet MS" panose="020B0603020202020204" pitchFamily="34" charset="0"/>
            </a:endParaRPr>
          </a:p>
        </p:txBody>
      </p:sp>
      <p:sp>
        <p:nvSpPr>
          <p:cNvPr id="11" name="Espace réservé du numéro de diapositive 10">
            <a:extLst>
              <a:ext uri="{FF2B5EF4-FFF2-40B4-BE49-F238E27FC236}">
                <a16:creationId xmlns:a16="http://schemas.microsoft.com/office/drawing/2014/main" id="{03F3446C-D53C-45AD-AB2F-A62067281770}"/>
              </a:ext>
            </a:extLst>
          </p:cNvPr>
          <p:cNvSpPr>
            <a:spLocks noGrp="1"/>
          </p:cNvSpPr>
          <p:nvPr>
            <p:ph type="sldNum" sz="quarter" idx="12"/>
          </p:nvPr>
        </p:nvSpPr>
        <p:spPr/>
        <p:txBody>
          <a:bodyPr/>
          <a:lstStyle/>
          <a:p>
            <a:fld id="{B399920C-DA5C-4E9F-A23C-F553F19755F9}" type="slidenum">
              <a:rPr lang="fr-FR" smtClean="0"/>
              <a:t>10</a:t>
            </a:fld>
            <a:endParaRPr lang="fr-FR"/>
          </a:p>
        </p:txBody>
      </p:sp>
      <p:sp>
        <p:nvSpPr>
          <p:cNvPr id="2" name="Rectangle 1">
            <a:extLst>
              <a:ext uri="{FF2B5EF4-FFF2-40B4-BE49-F238E27FC236}">
                <a16:creationId xmlns:a16="http://schemas.microsoft.com/office/drawing/2014/main" id="{FD169998-AB77-4809-92A9-8345F1E4A12E}"/>
              </a:ext>
            </a:extLst>
          </p:cNvPr>
          <p:cNvSpPr/>
          <p:nvPr/>
        </p:nvSpPr>
        <p:spPr>
          <a:xfrm>
            <a:off x="6152614" y="1419421"/>
            <a:ext cx="5866940" cy="1246495"/>
          </a:xfrm>
          <a:prstGeom prst="rect">
            <a:avLst/>
          </a:prstGeom>
        </p:spPr>
        <p:txBody>
          <a:bodyPr wrap="square">
            <a:spAutoFit/>
          </a:bodyPr>
          <a:lstStyle/>
          <a:p>
            <a:pPr algn="just"/>
            <a:r>
              <a:rPr lang="fr-FR" sz="1500" dirty="0">
                <a:latin typeface="Trebuchet MS" panose="020B0603020202020204" pitchFamily="34" charset="0"/>
              </a:rPr>
              <a:t>Le principe d’une délégation du </a:t>
            </a:r>
            <a:r>
              <a:rPr lang="fr-FR" sz="1500" b="1" dirty="0">
                <a:solidFill>
                  <a:srgbClr val="E9511C"/>
                </a:solidFill>
                <a:latin typeface="Trebuchet MS" panose="020B0603020202020204" pitchFamily="34" charset="0"/>
              </a:rPr>
              <a:t>droit de préemption urbain sur les Parcs d’activités économiques </a:t>
            </a:r>
            <a:r>
              <a:rPr lang="fr-FR" sz="1500" dirty="0">
                <a:latin typeface="Trebuchet MS" panose="020B0603020202020204" pitchFamily="34" charset="0"/>
              </a:rPr>
              <a:t>par les communes a été</a:t>
            </a:r>
          </a:p>
          <a:p>
            <a:pPr algn="just"/>
            <a:r>
              <a:rPr lang="fr-FR" sz="1500" dirty="0">
                <a:latin typeface="Trebuchet MS" panose="020B0603020202020204" pitchFamily="34" charset="0"/>
              </a:rPr>
              <a:t>acté, permettant à Lorient Agglomération de gagner en agilité pour la mise en œuvre de sa politique foncière sur le périmètre restreint des Parcs d’activités économiques.</a:t>
            </a:r>
            <a:endParaRPr lang="fr-FR" sz="1500" dirty="0"/>
          </a:p>
        </p:txBody>
      </p:sp>
      <p:pic>
        <p:nvPicPr>
          <p:cNvPr id="7" name="Image 6">
            <a:extLst>
              <a:ext uri="{FF2B5EF4-FFF2-40B4-BE49-F238E27FC236}">
                <a16:creationId xmlns:a16="http://schemas.microsoft.com/office/drawing/2014/main" id="{E9140365-95A0-4AAD-AA0C-57D9347EF9D7}"/>
              </a:ext>
            </a:extLst>
          </p:cNvPr>
          <p:cNvPicPr>
            <a:picLocks noChangeAspect="1"/>
          </p:cNvPicPr>
          <p:nvPr/>
        </p:nvPicPr>
        <p:blipFill>
          <a:blip r:embed="rId2"/>
          <a:stretch>
            <a:fillRect/>
          </a:stretch>
        </p:blipFill>
        <p:spPr>
          <a:xfrm>
            <a:off x="6218492" y="5265364"/>
            <a:ext cx="5973508" cy="1965965"/>
          </a:xfrm>
          <a:prstGeom prst="rect">
            <a:avLst/>
          </a:prstGeom>
        </p:spPr>
      </p:pic>
    </p:spTree>
    <p:extLst>
      <p:ext uri="{BB962C8B-B14F-4D97-AF65-F5344CB8AC3E}">
        <p14:creationId xmlns:p14="http://schemas.microsoft.com/office/powerpoint/2010/main" val="10623738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41516B8-984A-4427-8A54-29AEA1477025}"/>
              </a:ext>
            </a:extLst>
          </p:cNvPr>
          <p:cNvSpPr txBox="1">
            <a:spLocks noGrp="1"/>
          </p:cNvSpPr>
          <p:nvPr>
            <p:ph type="title"/>
          </p:nvPr>
        </p:nvSpPr>
        <p:spPr>
          <a:xfrm>
            <a:off x="400050" y="-203072"/>
            <a:ext cx="12401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E9511C"/>
                </a:solidFill>
                <a:latin typeface="Trebuchet MS" panose="020B0603020202020204" pitchFamily="34" charset="0"/>
              </a:rPr>
              <a:t>UN TERRITOIRE </a:t>
            </a:r>
            <a:r>
              <a:rPr lang="fr-FR" b="1" dirty="0">
                <a:solidFill>
                  <a:srgbClr val="E9511C"/>
                </a:solidFill>
                <a:latin typeface="Trebuchet MS" panose="020B0603020202020204" pitchFamily="34" charset="0"/>
              </a:rPr>
              <a:t>D’EXCELLENCES MARITIMES</a:t>
            </a:r>
          </a:p>
        </p:txBody>
      </p:sp>
      <p:sp>
        <p:nvSpPr>
          <p:cNvPr id="5" name="Espace réservé du contenu 2">
            <a:extLst>
              <a:ext uri="{FF2B5EF4-FFF2-40B4-BE49-F238E27FC236}">
                <a16:creationId xmlns:a16="http://schemas.microsoft.com/office/drawing/2014/main" id="{94576BA3-F0BA-40F4-84BA-856D6D954291}"/>
              </a:ext>
            </a:extLst>
          </p:cNvPr>
          <p:cNvSpPr txBox="1">
            <a:spLocks/>
          </p:cNvSpPr>
          <p:nvPr/>
        </p:nvSpPr>
        <p:spPr>
          <a:xfrm>
            <a:off x="377371" y="1020068"/>
            <a:ext cx="5878286"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Conforter les activités maritimes en modernisant les infrastructures</a:t>
            </a:r>
          </a:p>
          <a:p>
            <a:pPr marL="0" indent="0" algn="just">
              <a:buNone/>
            </a:pPr>
            <a:r>
              <a:rPr lang="fr-FR" sz="1500" dirty="0">
                <a:latin typeface="Trebuchet MS" panose="020B0603020202020204" pitchFamily="34" charset="0"/>
              </a:rPr>
              <a:t>3 opérations d’agrandissement et de modernisation ont été mises en place sur les </a:t>
            </a:r>
            <a:r>
              <a:rPr lang="fr-FR" sz="1500" b="1" dirty="0">
                <a:solidFill>
                  <a:srgbClr val="E9511C"/>
                </a:solidFill>
                <a:latin typeface="Trebuchet MS" panose="020B0603020202020204" pitchFamily="34" charset="0"/>
              </a:rPr>
              <a:t>infrastructures dédiées à la course au large</a:t>
            </a:r>
            <a:r>
              <a:rPr lang="fr-FR" sz="1500" dirty="0">
                <a:latin typeface="Trebuchet MS" panose="020B0603020202020204" pitchFamily="34" charset="0"/>
              </a:rPr>
              <a:t>. L’objectif est de développer l’attractivité des ports de la rade qui proposent 3 200 emplacements au global et accueillent près de 20 000 nuitées d’escales par an. Par ailleurs, les études de conception liées à la future </a:t>
            </a:r>
            <a:r>
              <a:rPr lang="fr-FR" sz="1500" b="1" dirty="0">
                <a:solidFill>
                  <a:srgbClr val="E9511C"/>
                </a:solidFill>
                <a:latin typeface="Trebuchet MS" panose="020B0603020202020204" pitchFamily="34" charset="0"/>
              </a:rPr>
              <a:t>Maison des skippers </a:t>
            </a:r>
            <a:r>
              <a:rPr lang="fr-FR" sz="1500" dirty="0">
                <a:latin typeface="Trebuchet MS" panose="020B0603020202020204" pitchFamily="34" charset="0"/>
              </a:rPr>
              <a:t>ont été finalisées en 2023. Son chantier a démarré au premier trimestre 2024. Ce bâtiment répondra le niveau de services attendu par les teams de course de niveau mondial avec de la place prévue pour les jeunes skippers émergents, des aménagements favorisant les partages d’espaces et d’expériences… pour conforter la place internationale du site de Lorient La Base. </a:t>
            </a:r>
            <a:endParaRPr lang="fr-FR" sz="1500" dirty="0">
              <a:solidFill>
                <a:srgbClr val="E9511C"/>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DD32E875-4049-4DCB-BAA2-10933CBB1D86}"/>
              </a:ext>
            </a:extLst>
          </p:cNvPr>
          <p:cNvSpPr txBox="1">
            <a:spLocks/>
          </p:cNvSpPr>
          <p:nvPr/>
        </p:nvSpPr>
        <p:spPr>
          <a:xfrm>
            <a:off x="377371" y="4357097"/>
            <a:ext cx="5873540"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Construire le port de demain</a:t>
            </a:r>
          </a:p>
          <a:p>
            <a:pPr marL="0" indent="0" algn="just">
              <a:buNone/>
            </a:pPr>
            <a:r>
              <a:rPr lang="fr-FR" sz="1500" dirty="0">
                <a:latin typeface="Trebuchet MS" panose="020B0603020202020204" pitchFamily="34" charset="0"/>
              </a:rPr>
              <a:t>Le programme DLAL FEAMP 2014/2020 en </a:t>
            </a:r>
            <a:r>
              <a:rPr lang="fr-FR" sz="1500" b="1" dirty="0">
                <a:solidFill>
                  <a:srgbClr val="E9511C"/>
                </a:solidFill>
                <a:latin typeface="Trebuchet MS" panose="020B0603020202020204" pitchFamily="34" charset="0"/>
              </a:rPr>
              <a:t>soutien à la pêche et à l’aquaculture </a:t>
            </a:r>
            <a:r>
              <a:rPr lang="fr-FR" sz="1500" dirty="0">
                <a:latin typeface="Trebuchet MS" panose="020B0603020202020204" pitchFamily="34" charset="0"/>
              </a:rPr>
              <a:t>a définitivement été clôturé en 2023, avec le paiement des derniers dossiers des porteurs de projets du Pays de Lorient-Quimperlé. Ce dispositif aura permis d’accompagner seize projets sur le territoire, avec une enveloppe totale d’un peu plus d’un million d’euros de crédits européens. </a:t>
            </a:r>
            <a:endParaRPr lang="fr-FR" sz="1500" dirty="0">
              <a:solidFill>
                <a:srgbClr val="07AFAC"/>
              </a:solidFill>
              <a:latin typeface="Trebuchet MS" panose="020B0603020202020204" pitchFamily="34" charset="0"/>
            </a:endParaRPr>
          </a:p>
        </p:txBody>
      </p:sp>
      <p:sp>
        <p:nvSpPr>
          <p:cNvPr id="10" name="Espace réservé du numéro de diapositive 9">
            <a:extLst>
              <a:ext uri="{FF2B5EF4-FFF2-40B4-BE49-F238E27FC236}">
                <a16:creationId xmlns:a16="http://schemas.microsoft.com/office/drawing/2014/main" id="{D63DC112-A711-46A1-A975-E2D2C9684698}"/>
              </a:ext>
            </a:extLst>
          </p:cNvPr>
          <p:cNvSpPr>
            <a:spLocks noGrp="1"/>
          </p:cNvSpPr>
          <p:nvPr>
            <p:ph type="sldNum" sz="quarter" idx="12"/>
          </p:nvPr>
        </p:nvSpPr>
        <p:spPr/>
        <p:txBody>
          <a:bodyPr/>
          <a:lstStyle/>
          <a:p>
            <a:fld id="{B399920C-DA5C-4E9F-A23C-F553F19755F9}" type="slidenum">
              <a:rPr lang="fr-FR" smtClean="0"/>
              <a:t>11</a:t>
            </a:fld>
            <a:endParaRPr lang="fr-FR"/>
          </a:p>
        </p:txBody>
      </p:sp>
      <p:sp>
        <p:nvSpPr>
          <p:cNvPr id="8" name="Espace réservé du contenu 2">
            <a:extLst>
              <a:ext uri="{FF2B5EF4-FFF2-40B4-BE49-F238E27FC236}">
                <a16:creationId xmlns:a16="http://schemas.microsoft.com/office/drawing/2014/main" id="{2BFD635F-8F23-4519-9B33-995E52877CA0}"/>
              </a:ext>
            </a:extLst>
          </p:cNvPr>
          <p:cNvSpPr txBox="1">
            <a:spLocks/>
          </p:cNvSpPr>
          <p:nvPr/>
        </p:nvSpPr>
        <p:spPr>
          <a:xfrm>
            <a:off x="6490445" y="1190611"/>
            <a:ext cx="5319437"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Faire de Lorient La Base, la capitale du nautisme</a:t>
            </a:r>
          </a:p>
          <a:p>
            <a:pPr marL="0" indent="0" algn="just">
              <a:buNone/>
            </a:pPr>
            <a:r>
              <a:rPr lang="fr-FR" sz="1500" dirty="0">
                <a:latin typeface="Trebuchet MS" panose="020B0603020202020204" pitchFamily="34" charset="0"/>
              </a:rPr>
              <a:t>Lorient Agglomération poursuit le </a:t>
            </a:r>
            <a:r>
              <a:rPr lang="fr-FR" sz="1500" b="1" dirty="0">
                <a:solidFill>
                  <a:srgbClr val="E9511C"/>
                </a:solidFill>
                <a:latin typeface="Trebuchet MS" panose="020B0603020202020204" pitchFamily="34" charset="0"/>
              </a:rPr>
              <a:t>développement de Lorient La Base</a:t>
            </a:r>
            <a:r>
              <a:rPr lang="fr-FR" sz="1500" dirty="0">
                <a:solidFill>
                  <a:srgbClr val="E9511C"/>
                </a:solidFill>
                <a:latin typeface="Trebuchet MS" panose="020B0603020202020204" pitchFamily="34" charset="0"/>
              </a:rPr>
              <a:t> </a:t>
            </a:r>
            <a:r>
              <a:rPr lang="fr-FR" sz="1500" dirty="0">
                <a:latin typeface="Trebuchet MS" panose="020B0603020202020204" pitchFamily="34" charset="0"/>
              </a:rPr>
              <a:t>à travers la cession de foncier,  pour permettre d’accueillir de nouvelles équipes de course au large et les entreprises liées à cet écosystème. Deux hangars ont été cédés au profit d’équipe de course au large afin qu’ils puissent être requalifiés. Par ailleurs, fin novembre 2023, la nouvelle course transatlantique en solitaire « </a:t>
            </a:r>
            <a:r>
              <a:rPr lang="fr-FR" sz="1500" b="1" dirty="0">
                <a:solidFill>
                  <a:srgbClr val="E9511C"/>
                </a:solidFill>
                <a:latin typeface="Trebuchet MS" panose="020B0603020202020204" pitchFamily="34" charset="0"/>
              </a:rPr>
              <a:t>Retour à La Base</a:t>
            </a:r>
            <a:r>
              <a:rPr lang="fr-FR" sz="1500" dirty="0">
                <a:latin typeface="Trebuchet MS" panose="020B0603020202020204" pitchFamily="34" charset="0"/>
              </a:rPr>
              <a:t> » réservée aux monocoques de 60 pieds s’est élancée Fort-de-France en Martinique et le port de Lorient La Base, en Bretagne Sud.</a:t>
            </a:r>
            <a:endParaRPr lang="fr-FR" sz="1500" dirty="0">
              <a:solidFill>
                <a:srgbClr val="07AFAC"/>
              </a:solidFill>
              <a:latin typeface="Trebuchet MS" panose="020B0603020202020204" pitchFamily="34" charset="0"/>
            </a:endParaRPr>
          </a:p>
        </p:txBody>
      </p:sp>
      <p:sp>
        <p:nvSpPr>
          <p:cNvPr id="11" name="Espace réservé du contenu 2">
            <a:extLst>
              <a:ext uri="{FF2B5EF4-FFF2-40B4-BE49-F238E27FC236}">
                <a16:creationId xmlns:a16="http://schemas.microsoft.com/office/drawing/2014/main" id="{F4FEC89A-9CA7-4A6B-AD2A-F1AD3D48DBC2}"/>
              </a:ext>
            </a:extLst>
          </p:cNvPr>
          <p:cNvSpPr txBox="1">
            <a:spLocks/>
          </p:cNvSpPr>
          <p:nvPr/>
        </p:nvSpPr>
        <p:spPr>
          <a:xfrm>
            <a:off x="6467766" y="3764195"/>
            <a:ext cx="5266126"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Fédérer les acteurs maritimes du territoire</a:t>
            </a:r>
          </a:p>
          <a:p>
            <a:pPr marL="0" indent="0" algn="just">
              <a:buNone/>
            </a:pPr>
            <a:r>
              <a:rPr lang="fr-FR" sz="1500" dirty="0">
                <a:latin typeface="Trebuchet MS" panose="020B0603020202020204" pitchFamily="34" charset="0"/>
              </a:rPr>
              <a:t>Différents </a:t>
            </a:r>
            <a:r>
              <a:rPr lang="fr-FR" sz="1500" b="1" dirty="0">
                <a:solidFill>
                  <a:srgbClr val="E9511C"/>
                </a:solidFill>
                <a:latin typeface="Trebuchet MS" panose="020B0603020202020204" pitchFamily="34" charset="0"/>
              </a:rPr>
              <a:t>rendez-vous maritimes </a:t>
            </a:r>
            <a:r>
              <a:rPr lang="fr-FR" sz="1500" dirty="0">
                <a:latin typeface="Trebuchet MS" panose="020B0603020202020204" pitchFamily="34" charset="0"/>
              </a:rPr>
              <a:t>grand-public ou professionnels ont jalonné 2023 : Lorient Océans, </a:t>
            </a:r>
            <a:r>
              <a:rPr lang="fr-FR" sz="1500" dirty="0" err="1">
                <a:latin typeface="Trebuchet MS" panose="020B0603020202020204" pitchFamily="34" charset="0"/>
              </a:rPr>
              <a:t>Itech’mer</a:t>
            </a:r>
            <a:r>
              <a:rPr lang="fr-FR" sz="1500" dirty="0">
                <a:latin typeface="Trebuchet MS" panose="020B0603020202020204" pitchFamily="34" charset="0"/>
              </a:rPr>
              <a:t>, le festival Pêcheur du monde ou encore Les aventuriers de la mer. </a:t>
            </a:r>
            <a:endParaRPr lang="fr-FR" sz="1500" dirty="0">
              <a:solidFill>
                <a:srgbClr val="07AFAC"/>
              </a:solidFill>
              <a:latin typeface="Trebuchet MS" panose="020B0603020202020204" pitchFamily="34" charset="0"/>
            </a:endParaRPr>
          </a:p>
        </p:txBody>
      </p:sp>
      <p:pic>
        <p:nvPicPr>
          <p:cNvPr id="3" name="Image 2">
            <a:extLst>
              <a:ext uri="{FF2B5EF4-FFF2-40B4-BE49-F238E27FC236}">
                <a16:creationId xmlns:a16="http://schemas.microsoft.com/office/drawing/2014/main" id="{F00D9ABA-05BC-4007-A123-3D3561C3BA12}"/>
              </a:ext>
            </a:extLst>
          </p:cNvPr>
          <p:cNvPicPr>
            <a:picLocks noChangeAspect="1"/>
          </p:cNvPicPr>
          <p:nvPr/>
        </p:nvPicPr>
        <p:blipFill>
          <a:blip r:embed="rId2"/>
          <a:stretch>
            <a:fillRect/>
          </a:stretch>
        </p:blipFill>
        <p:spPr>
          <a:xfrm>
            <a:off x="6490445" y="5018091"/>
            <a:ext cx="6721138" cy="2364378"/>
          </a:xfrm>
          <a:prstGeom prst="rect">
            <a:avLst/>
          </a:prstGeom>
        </p:spPr>
      </p:pic>
      <p:sp>
        <p:nvSpPr>
          <p:cNvPr id="2" name="Rectangle 1">
            <a:extLst>
              <a:ext uri="{FF2B5EF4-FFF2-40B4-BE49-F238E27FC236}">
                <a16:creationId xmlns:a16="http://schemas.microsoft.com/office/drawing/2014/main" id="{DC819AC6-35E2-401E-8687-BE5F90271898}"/>
              </a:ext>
            </a:extLst>
          </p:cNvPr>
          <p:cNvSpPr/>
          <p:nvPr/>
        </p:nvSpPr>
        <p:spPr>
          <a:xfrm>
            <a:off x="400050" y="5936645"/>
            <a:ext cx="5873540" cy="784830"/>
          </a:xfrm>
          <a:prstGeom prst="rect">
            <a:avLst/>
          </a:prstGeom>
        </p:spPr>
        <p:txBody>
          <a:bodyPr wrap="square">
            <a:spAutoFit/>
          </a:bodyPr>
          <a:lstStyle/>
          <a:p>
            <a:pPr algn="just"/>
            <a:r>
              <a:rPr lang="fr-FR" sz="1500" dirty="0">
                <a:latin typeface="Trebuchet MS" panose="020B0603020202020204" pitchFamily="34" charset="0"/>
              </a:rPr>
              <a:t>Dans la foulée, un nouveau programme DLAL FEAMPA 2021/2027 a été lancé sur le Pays de Lorient Quimperlé, afin d’accompagner de nouveaux projets portés par des acteurs privés et publics.</a:t>
            </a:r>
            <a:endParaRPr lang="fr-FR" sz="1500" dirty="0"/>
          </a:p>
        </p:txBody>
      </p:sp>
    </p:spTree>
    <p:extLst>
      <p:ext uri="{BB962C8B-B14F-4D97-AF65-F5344CB8AC3E}">
        <p14:creationId xmlns:p14="http://schemas.microsoft.com/office/powerpoint/2010/main" val="16399053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F2ECF14-09FC-46A1-894A-2EE49802F750}"/>
              </a:ext>
            </a:extLst>
          </p:cNvPr>
          <p:cNvSpPr>
            <a:spLocks noGrp="1"/>
          </p:cNvSpPr>
          <p:nvPr>
            <p:ph type="sldNum" sz="quarter" idx="12"/>
          </p:nvPr>
        </p:nvSpPr>
        <p:spPr/>
        <p:txBody>
          <a:bodyPr/>
          <a:lstStyle/>
          <a:p>
            <a:fld id="{B399920C-DA5C-4E9F-A23C-F553F19755F9}" type="slidenum">
              <a:rPr lang="fr-FR" smtClean="0"/>
              <a:t>12</a:t>
            </a:fld>
            <a:endParaRPr lang="fr-FR"/>
          </a:p>
        </p:txBody>
      </p:sp>
      <p:sp>
        <p:nvSpPr>
          <p:cNvPr id="5" name="Titre 1">
            <a:extLst>
              <a:ext uri="{FF2B5EF4-FFF2-40B4-BE49-F238E27FC236}">
                <a16:creationId xmlns:a16="http://schemas.microsoft.com/office/drawing/2014/main" id="{A3C9B58A-50F4-4D03-A5EC-424A3A0EAC02}"/>
              </a:ext>
            </a:extLst>
          </p:cNvPr>
          <p:cNvSpPr txBox="1">
            <a:spLocks noGrp="1"/>
          </p:cNvSpPr>
          <p:nvPr>
            <p:ph type="title"/>
          </p:nvPr>
        </p:nvSpPr>
        <p:spPr>
          <a:xfrm>
            <a:off x="260350" y="0"/>
            <a:ext cx="11093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E9511C"/>
                </a:solidFill>
                <a:latin typeface="Trebuchet MS" panose="020B0603020202020204" pitchFamily="34" charset="0"/>
              </a:rPr>
              <a:t>UN TERRITOIRE</a:t>
            </a:r>
            <a:r>
              <a:rPr lang="fr-FR" b="1" dirty="0">
                <a:solidFill>
                  <a:srgbClr val="E9511C"/>
                </a:solidFill>
                <a:latin typeface="Trebuchet MS" panose="020B0603020202020204" pitchFamily="34" charset="0"/>
              </a:rPr>
              <a:t> </a:t>
            </a:r>
            <a:r>
              <a:rPr lang="fr-FR" dirty="0">
                <a:solidFill>
                  <a:srgbClr val="E9511C"/>
                </a:solidFill>
                <a:latin typeface="Trebuchet MS" panose="020B0603020202020204" pitchFamily="34" charset="0"/>
              </a:rPr>
              <a:t>ATTRACTIF </a:t>
            </a:r>
            <a:r>
              <a:rPr lang="fr-FR" b="1" dirty="0">
                <a:solidFill>
                  <a:srgbClr val="E9511C"/>
                </a:solidFill>
                <a:latin typeface="Trebuchet MS" panose="020B0603020202020204" pitchFamily="34" charset="0"/>
              </a:rPr>
              <a:t>AU BÉNÉFICE</a:t>
            </a:r>
            <a:br>
              <a:rPr lang="fr-FR" b="1" dirty="0">
                <a:solidFill>
                  <a:srgbClr val="E9511C"/>
                </a:solidFill>
                <a:latin typeface="Trebuchet MS" panose="020B0603020202020204" pitchFamily="34" charset="0"/>
              </a:rPr>
            </a:br>
            <a:r>
              <a:rPr lang="fr-FR" b="1" dirty="0">
                <a:solidFill>
                  <a:srgbClr val="E9511C"/>
                </a:solidFill>
                <a:latin typeface="Trebuchet MS" panose="020B0603020202020204" pitchFamily="34" charset="0"/>
              </a:rPr>
              <a:t>DE L’EMPLOI</a:t>
            </a:r>
          </a:p>
        </p:txBody>
      </p:sp>
      <p:sp>
        <p:nvSpPr>
          <p:cNvPr id="6" name="Espace réservé du contenu 2">
            <a:extLst>
              <a:ext uri="{FF2B5EF4-FFF2-40B4-BE49-F238E27FC236}">
                <a16:creationId xmlns:a16="http://schemas.microsoft.com/office/drawing/2014/main" id="{6FF1F4D6-6C4F-42E6-89F9-7170A5227FDF}"/>
              </a:ext>
            </a:extLst>
          </p:cNvPr>
          <p:cNvSpPr txBox="1">
            <a:spLocks/>
          </p:cNvSpPr>
          <p:nvPr/>
        </p:nvSpPr>
        <p:spPr>
          <a:xfrm>
            <a:off x="260350" y="1429298"/>
            <a:ext cx="5261909"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Valoriser et promouvoir l’image du territoire</a:t>
            </a:r>
          </a:p>
          <a:p>
            <a:pPr marL="0" indent="0" algn="just">
              <a:buNone/>
            </a:pPr>
            <a:r>
              <a:rPr lang="fr-FR" sz="1500" dirty="0">
                <a:latin typeface="Trebuchet MS" panose="020B0603020202020204" pitchFamily="34" charset="0"/>
              </a:rPr>
              <a:t>La nouvelle marque </a:t>
            </a:r>
            <a:r>
              <a:rPr lang="fr-FR" sz="1500" b="1" dirty="0">
                <a:solidFill>
                  <a:srgbClr val="E9511C"/>
                </a:solidFill>
                <a:latin typeface="Trebuchet MS" panose="020B0603020202020204" pitchFamily="34" charset="0"/>
              </a:rPr>
              <a:t>« Lorient Bretagne Sud – Au sens large »</a:t>
            </a:r>
            <a:r>
              <a:rPr lang="fr-FR" sz="1500" b="1" dirty="0">
                <a:latin typeface="Trebuchet MS" panose="020B0603020202020204" pitchFamily="34" charset="0"/>
              </a:rPr>
              <a:t> </a:t>
            </a:r>
            <a:r>
              <a:rPr lang="fr-FR" sz="1500" dirty="0">
                <a:latin typeface="Trebuchet MS" panose="020B0603020202020204" pitchFamily="34" charset="0"/>
              </a:rPr>
              <a:t>a été conçu en 2023. Elément central de stratégie d’attractivité, elle permet de démarquer le territoire, notamment en unifiant les communication auprès des cibles exogènes à l’Agglomération. </a:t>
            </a:r>
          </a:p>
          <a:p>
            <a:pPr marL="0" indent="0" algn="just">
              <a:buNone/>
            </a:pPr>
            <a:r>
              <a:rPr lang="fr-FR" sz="1500" dirty="0">
                <a:latin typeface="Trebuchet MS" panose="020B0603020202020204" pitchFamily="34" charset="0"/>
              </a:rPr>
              <a:t>Parmi les </a:t>
            </a:r>
            <a:r>
              <a:rPr lang="fr-FR" sz="1500" b="1" dirty="0">
                <a:solidFill>
                  <a:srgbClr val="E9511C"/>
                </a:solidFill>
                <a:latin typeface="Trebuchet MS" panose="020B0603020202020204" pitchFamily="34" charset="0"/>
              </a:rPr>
              <a:t>grands évènements </a:t>
            </a:r>
            <a:r>
              <a:rPr lang="fr-FR" sz="1500" dirty="0">
                <a:latin typeface="Trebuchet MS" panose="020B0603020202020204" pitchFamily="34" charset="0"/>
              </a:rPr>
              <a:t>accueillis en 2023, on retiendra notamment l’anniversaire des 15 ans de la Cité de la Voile Eric Tabarly (avril), le festival Lorient Océans (juin); Festival Interceltique. </a:t>
            </a:r>
            <a:endParaRPr lang="fr-FR" sz="1500" dirty="0">
              <a:solidFill>
                <a:srgbClr val="07AFAC"/>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F0A7FF6C-5FED-4F11-8301-2CD3F27F133E}"/>
              </a:ext>
            </a:extLst>
          </p:cNvPr>
          <p:cNvSpPr txBox="1">
            <a:spLocks/>
          </p:cNvSpPr>
          <p:nvPr/>
        </p:nvSpPr>
        <p:spPr>
          <a:xfrm>
            <a:off x="260350" y="4307342"/>
            <a:ext cx="5261909" cy="1896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Soutenir et attirer les porteurs de projets et les talents</a:t>
            </a:r>
          </a:p>
          <a:p>
            <a:pPr marL="0" indent="0" algn="just">
              <a:buNone/>
            </a:pPr>
            <a:r>
              <a:rPr lang="fr-FR" sz="1500" dirty="0">
                <a:latin typeface="Trebuchet MS" panose="020B0603020202020204" pitchFamily="34" charset="0"/>
              </a:rPr>
              <a:t>Lorient Agglomération cofinance avec la Région, le dispositif </a:t>
            </a:r>
            <a:r>
              <a:rPr lang="fr-FR" sz="1500" dirty="0">
                <a:solidFill>
                  <a:srgbClr val="E9511C"/>
                </a:solidFill>
                <a:latin typeface="Trebuchet MS" panose="020B0603020202020204" pitchFamily="34" charset="0"/>
              </a:rPr>
              <a:t>« </a:t>
            </a:r>
            <a:r>
              <a:rPr lang="fr-FR" sz="1500" b="1" dirty="0" err="1">
                <a:solidFill>
                  <a:srgbClr val="E9511C"/>
                </a:solidFill>
                <a:latin typeface="Trebuchet MS" panose="020B0603020202020204" pitchFamily="34" charset="0"/>
              </a:rPr>
              <a:t>Pass</a:t>
            </a:r>
            <a:r>
              <a:rPr lang="fr-FR" sz="1500" b="1" dirty="0">
                <a:solidFill>
                  <a:srgbClr val="E9511C"/>
                </a:solidFill>
                <a:latin typeface="Trebuchet MS" panose="020B0603020202020204" pitchFamily="34" charset="0"/>
              </a:rPr>
              <a:t> commerce et artisanat</a:t>
            </a:r>
            <a:r>
              <a:rPr lang="fr-FR" sz="1500" dirty="0">
                <a:solidFill>
                  <a:srgbClr val="E9511C"/>
                </a:solidFill>
                <a:latin typeface="Trebuchet MS" panose="020B0603020202020204" pitchFamily="34" charset="0"/>
              </a:rPr>
              <a:t> »</a:t>
            </a:r>
            <a:r>
              <a:rPr lang="fr-FR" sz="1500" dirty="0">
                <a:latin typeface="Trebuchet MS" panose="020B0603020202020204" pitchFamily="34" charset="0"/>
              </a:rPr>
              <a:t>. En 2023, 430K€ d’aides ont été attribués auprès de 70 commerçants et artisans.</a:t>
            </a:r>
            <a:endParaRPr lang="fr-FR" sz="1500" dirty="0">
              <a:solidFill>
                <a:srgbClr val="07AFAC"/>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32D97545-83E9-48C6-911B-3EC58B48C616}"/>
              </a:ext>
            </a:extLst>
          </p:cNvPr>
          <p:cNvSpPr txBox="1">
            <a:spLocks/>
          </p:cNvSpPr>
          <p:nvPr/>
        </p:nvSpPr>
        <p:spPr>
          <a:xfrm>
            <a:off x="6334125" y="1429298"/>
            <a:ext cx="5597525" cy="1896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Renforcer l’attractivité des métiers du territoire</a:t>
            </a:r>
          </a:p>
          <a:p>
            <a:pPr marL="0" indent="0" algn="just">
              <a:buNone/>
            </a:pPr>
            <a:r>
              <a:rPr lang="fr-FR" sz="1500" dirty="0">
                <a:latin typeface="Trebuchet MS" panose="020B0603020202020204" pitchFamily="34" charset="0"/>
              </a:rPr>
              <a:t>Une </a:t>
            </a:r>
            <a:r>
              <a:rPr lang="fr-FR" sz="1500" b="1" dirty="0">
                <a:solidFill>
                  <a:srgbClr val="E9511C"/>
                </a:solidFill>
                <a:latin typeface="Trebuchet MS" panose="020B0603020202020204" pitchFamily="34" charset="0"/>
              </a:rPr>
              <a:t>formation relative à l’hydrogène </a:t>
            </a:r>
            <a:r>
              <a:rPr lang="fr-FR" sz="1500" dirty="0">
                <a:latin typeface="Trebuchet MS" panose="020B0603020202020204" pitchFamily="34" charset="0"/>
              </a:rPr>
              <a:t>a été créée par l’ENSIBS et soutenue par L’Agglomération afin d’anticiper sur les besoins de l’écosystème en construction sur le Territoire. En fin d’année 2023, une exposition extérieure baptisée « Derrière ces murs » a été installée sur le parvis de la Cité de la Voile Éric Tabarly. Elle valorise la diversité des métiers ainsi que les savoir-faire des professionnels qui travaillent dans les entreprises innovantes de Lorient La Base.</a:t>
            </a:r>
            <a:endParaRPr lang="fr-FR" sz="1500" dirty="0">
              <a:solidFill>
                <a:srgbClr val="07AFAC"/>
              </a:solidFill>
              <a:latin typeface="Trebuchet MS" panose="020B0603020202020204" pitchFamily="34" charset="0"/>
            </a:endParaRPr>
          </a:p>
        </p:txBody>
      </p:sp>
      <p:pic>
        <p:nvPicPr>
          <p:cNvPr id="2" name="Image 1">
            <a:extLst>
              <a:ext uri="{FF2B5EF4-FFF2-40B4-BE49-F238E27FC236}">
                <a16:creationId xmlns:a16="http://schemas.microsoft.com/office/drawing/2014/main" id="{AA078679-84A2-47CB-92D3-9AEC31469756}"/>
              </a:ext>
            </a:extLst>
          </p:cNvPr>
          <p:cNvPicPr>
            <a:picLocks noChangeAspect="1"/>
          </p:cNvPicPr>
          <p:nvPr/>
        </p:nvPicPr>
        <p:blipFill>
          <a:blip r:embed="rId2"/>
          <a:stretch>
            <a:fillRect/>
          </a:stretch>
        </p:blipFill>
        <p:spPr>
          <a:xfrm>
            <a:off x="6427083" y="3793676"/>
            <a:ext cx="5764917" cy="3670567"/>
          </a:xfrm>
          <a:prstGeom prst="rect">
            <a:avLst/>
          </a:prstGeom>
        </p:spPr>
      </p:pic>
    </p:spTree>
    <p:extLst>
      <p:ext uri="{BB962C8B-B14F-4D97-AF65-F5344CB8AC3E}">
        <p14:creationId xmlns:p14="http://schemas.microsoft.com/office/powerpoint/2010/main" val="337285423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05F158C-AACF-4BAE-AB63-3D089E352B63}"/>
              </a:ext>
            </a:extLst>
          </p:cNvPr>
          <p:cNvSpPr>
            <a:spLocks noGrp="1"/>
          </p:cNvSpPr>
          <p:nvPr>
            <p:ph type="sldNum" sz="quarter" idx="12"/>
          </p:nvPr>
        </p:nvSpPr>
        <p:spPr/>
        <p:txBody>
          <a:bodyPr/>
          <a:lstStyle/>
          <a:p>
            <a:fld id="{B399920C-DA5C-4E9F-A23C-F553F19755F9}" type="slidenum">
              <a:rPr lang="fr-FR" smtClean="0"/>
              <a:t>13</a:t>
            </a:fld>
            <a:endParaRPr lang="fr-FR"/>
          </a:p>
        </p:txBody>
      </p:sp>
      <p:sp>
        <p:nvSpPr>
          <p:cNvPr id="5" name="Titre 1">
            <a:extLst>
              <a:ext uri="{FF2B5EF4-FFF2-40B4-BE49-F238E27FC236}">
                <a16:creationId xmlns:a16="http://schemas.microsoft.com/office/drawing/2014/main" id="{BBB128CE-D85C-430D-89BF-72B53EF7C0E8}"/>
              </a:ext>
            </a:extLst>
          </p:cNvPr>
          <p:cNvSpPr txBox="1">
            <a:spLocks noGrp="1"/>
          </p:cNvSpPr>
          <p:nvPr>
            <p:ph type="title"/>
          </p:nvPr>
        </p:nvSpPr>
        <p:spPr>
          <a:xfrm>
            <a:off x="144802" y="-7483"/>
            <a:ext cx="121920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E9511C"/>
                </a:solidFill>
                <a:latin typeface="Trebuchet MS" panose="020B0603020202020204" pitchFamily="34" charset="0"/>
              </a:rPr>
              <a:t>UN TERRITOIRE TOURISTIQUE RESPONSABLE, </a:t>
            </a:r>
            <a:r>
              <a:rPr lang="fr-FR" dirty="0">
                <a:solidFill>
                  <a:srgbClr val="E9511C"/>
                </a:solidFill>
                <a:latin typeface="Trebuchet MS" panose="020B0603020202020204" pitchFamily="34" charset="0"/>
              </a:rPr>
              <a:t>FORT DE SES DIVERSITÉS ENTRE MER, RADE ET VALLÉES</a:t>
            </a:r>
            <a:endParaRPr lang="fr-FR" b="1" dirty="0">
              <a:solidFill>
                <a:srgbClr val="E9511C"/>
              </a:solidFill>
              <a:latin typeface="Trebuchet MS" panose="020B0603020202020204" pitchFamily="34" charset="0"/>
            </a:endParaRPr>
          </a:p>
        </p:txBody>
      </p:sp>
      <p:sp>
        <p:nvSpPr>
          <p:cNvPr id="6" name="Espace réservé du contenu 2">
            <a:extLst>
              <a:ext uri="{FF2B5EF4-FFF2-40B4-BE49-F238E27FC236}">
                <a16:creationId xmlns:a16="http://schemas.microsoft.com/office/drawing/2014/main" id="{492CE693-5E6B-413A-AEDE-903BBA06E46A}"/>
              </a:ext>
            </a:extLst>
          </p:cNvPr>
          <p:cNvSpPr txBox="1">
            <a:spLocks/>
          </p:cNvSpPr>
          <p:nvPr/>
        </p:nvSpPr>
        <p:spPr>
          <a:xfrm>
            <a:off x="304799" y="1532392"/>
            <a:ext cx="5857875" cy="1896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Définir une stratégie de développement de l’économie touristique</a:t>
            </a:r>
          </a:p>
          <a:p>
            <a:pPr marL="0" indent="0" algn="just">
              <a:buNone/>
            </a:pPr>
            <a:r>
              <a:rPr lang="fr-FR" sz="1500" dirty="0">
                <a:latin typeface="Trebuchet MS" panose="020B0603020202020204" pitchFamily="34" charset="0"/>
              </a:rPr>
              <a:t>Le </a:t>
            </a:r>
            <a:r>
              <a:rPr lang="fr-FR" sz="1500" b="1" dirty="0">
                <a:solidFill>
                  <a:srgbClr val="E9511C"/>
                </a:solidFill>
                <a:latin typeface="Trebuchet MS" panose="020B0603020202020204" pitchFamily="34" charset="0"/>
              </a:rPr>
              <a:t>nouveau Schéma de développement touristique </a:t>
            </a:r>
            <a:r>
              <a:rPr lang="fr-FR" sz="1500" dirty="0">
                <a:latin typeface="Trebuchet MS" panose="020B0603020202020204" pitchFamily="34" charset="0"/>
              </a:rPr>
              <a:t>de Lorient Agglomération a été adopté en 2023. Celui-ci est construit autour de 5 axes :</a:t>
            </a:r>
          </a:p>
          <a:p>
            <a:pPr>
              <a:spcBef>
                <a:spcPts val="0"/>
              </a:spcBef>
            </a:pPr>
            <a:r>
              <a:rPr lang="fr-FR" sz="1500" dirty="0">
                <a:latin typeface="Trebuchet MS" panose="020B0603020202020204" pitchFamily="34" charset="0"/>
              </a:rPr>
              <a:t>Renforcer la valeur ajoutée du tourisme dans notre économie</a:t>
            </a:r>
          </a:p>
          <a:p>
            <a:pPr>
              <a:spcBef>
                <a:spcPts val="0"/>
              </a:spcBef>
            </a:pPr>
            <a:r>
              <a:rPr lang="fr-FR" sz="1500" dirty="0">
                <a:latin typeface="Trebuchet MS" panose="020B0603020202020204" pitchFamily="34" charset="0"/>
              </a:rPr>
              <a:t>Proposer un Développement Touristique Durable</a:t>
            </a:r>
          </a:p>
          <a:p>
            <a:pPr>
              <a:spcBef>
                <a:spcPts val="0"/>
              </a:spcBef>
            </a:pPr>
            <a:r>
              <a:rPr lang="fr-FR" sz="1500" dirty="0">
                <a:latin typeface="Trebuchet MS" panose="020B0603020202020204" pitchFamily="34" charset="0"/>
              </a:rPr>
              <a:t> Valoriser la Rade et Développer des pôles d’attractivité sur le territoire</a:t>
            </a:r>
          </a:p>
          <a:p>
            <a:pPr>
              <a:spcBef>
                <a:spcPts val="0"/>
              </a:spcBef>
            </a:pPr>
            <a:r>
              <a:rPr lang="fr-FR" sz="1500" dirty="0">
                <a:latin typeface="Trebuchet MS" panose="020B0603020202020204" pitchFamily="34" charset="0"/>
              </a:rPr>
              <a:t>Proposer des hébergements touristiques de qualité dans le respect des besoins de la population locale</a:t>
            </a:r>
          </a:p>
          <a:p>
            <a:pPr>
              <a:spcBef>
                <a:spcPts val="0"/>
              </a:spcBef>
            </a:pPr>
            <a:r>
              <a:rPr lang="fr-FR" sz="1500" dirty="0">
                <a:latin typeface="Trebuchet MS" panose="020B0603020202020204" pitchFamily="34" charset="0"/>
              </a:rPr>
              <a:t>Assurer l’accessibilité de l’offre touristique de Lorient Bretagne Sud</a:t>
            </a:r>
          </a:p>
        </p:txBody>
      </p:sp>
      <p:sp>
        <p:nvSpPr>
          <p:cNvPr id="7" name="Espace réservé du contenu 2">
            <a:extLst>
              <a:ext uri="{FF2B5EF4-FFF2-40B4-BE49-F238E27FC236}">
                <a16:creationId xmlns:a16="http://schemas.microsoft.com/office/drawing/2014/main" id="{7A2EBDBD-7F5D-4399-8E1B-FDBBEADB1CA6}"/>
              </a:ext>
            </a:extLst>
          </p:cNvPr>
          <p:cNvSpPr txBox="1">
            <a:spLocks/>
          </p:cNvSpPr>
          <p:nvPr/>
        </p:nvSpPr>
        <p:spPr>
          <a:xfrm>
            <a:off x="6572249" y="1532392"/>
            <a:ext cx="5314951" cy="1896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500" b="1" dirty="0">
                <a:solidFill>
                  <a:schemeClr val="bg1"/>
                </a:solidFill>
                <a:highlight>
                  <a:srgbClr val="E9511C"/>
                </a:highlight>
                <a:latin typeface="Trebuchet MS" panose="020B0603020202020204" pitchFamily="34" charset="0"/>
              </a:rPr>
              <a:t>Diversifier et valoriser les offres de découverte du territoire</a:t>
            </a:r>
          </a:p>
          <a:p>
            <a:pPr marL="0" indent="0" algn="just">
              <a:buNone/>
            </a:pPr>
            <a:r>
              <a:rPr lang="fr-FR" sz="1500" dirty="0">
                <a:latin typeface="Trebuchet MS" panose="020B0603020202020204" pitchFamily="34" charset="0"/>
              </a:rPr>
              <a:t>En 2023, la gestion de l’ensemble des </a:t>
            </a:r>
            <a:r>
              <a:rPr lang="fr-FR" sz="1500" b="1" dirty="0">
                <a:solidFill>
                  <a:srgbClr val="E9511C"/>
                </a:solidFill>
                <a:latin typeface="Trebuchet MS" panose="020B0603020202020204" pitchFamily="34" charset="0"/>
              </a:rPr>
              <a:t>espaces muséographiques </a:t>
            </a:r>
            <a:r>
              <a:rPr lang="fr-FR" sz="1500" dirty="0">
                <a:latin typeface="Trebuchet MS" panose="020B0603020202020204" pitchFamily="34" charset="0"/>
              </a:rPr>
              <a:t>a fait l’objet d’une mise en concurrence aboutissant au mois de décembre, au choix de la </a:t>
            </a:r>
            <a:r>
              <a:rPr lang="fr-FR" sz="1500" dirty="0" err="1">
                <a:latin typeface="Trebuchet MS" panose="020B0603020202020204" pitchFamily="34" charset="0"/>
              </a:rPr>
              <a:t>Sellor</a:t>
            </a:r>
            <a:r>
              <a:rPr lang="fr-FR" sz="1500" dirty="0">
                <a:latin typeface="Trebuchet MS" panose="020B0603020202020204" pitchFamily="34" charset="0"/>
              </a:rPr>
              <a:t>.</a:t>
            </a:r>
          </a:p>
          <a:p>
            <a:pPr marL="0" indent="0" algn="just">
              <a:buNone/>
            </a:pPr>
            <a:r>
              <a:rPr lang="fr-FR" sz="1500" dirty="0">
                <a:latin typeface="Trebuchet MS" panose="020B0603020202020204" pitchFamily="34" charset="0"/>
              </a:rPr>
              <a:t>En 2023, Lorient La Base a accueilli près de 250 000 visiteurs (100 000 à la Cité de la Voile et plus de 80 000 à la Flore pour les 2 principaux équipements).</a:t>
            </a:r>
          </a:p>
        </p:txBody>
      </p:sp>
      <p:pic>
        <p:nvPicPr>
          <p:cNvPr id="2" name="Image 1">
            <a:extLst>
              <a:ext uri="{FF2B5EF4-FFF2-40B4-BE49-F238E27FC236}">
                <a16:creationId xmlns:a16="http://schemas.microsoft.com/office/drawing/2014/main" id="{DA05B28E-7F38-4A86-A5D7-7A39674B95E3}"/>
              </a:ext>
            </a:extLst>
          </p:cNvPr>
          <p:cNvPicPr>
            <a:picLocks noChangeAspect="1"/>
          </p:cNvPicPr>
          <p:nvPr/>
        </p:nvPicPr>
        <p:blipFill>
          <a:blip r:embed="rId2"/>
          <a:stretch>
            <a:fillRect/>
          </a:stretch>
        </p:blipFill>
        <p:spPr>
          <a:xfrm>
            <a:off x="144801" y="4538935"/>
            <a:ext cx="6160749" cy="1896608"/>
          </a:xfrm>
          <a:prstGeom prst="rect">
            <a:avLst/>
          </a:prstGeom>
        </p:spPr>
      </p:pic>
      <p:pic>
        <p:nvPicPr>
          <p:cNvPr id="12" name="Image 11">
            <a:extLst>
              <a:ext uri="{FF2B5EF4-FFF2-40B4-BE49-F238E27FC236}">
                <a16:creationId xmlns:a16="http://schemas.microsoft.com/office/drawing/2014/main" id="{818F93F8-3E80-4FD6-874A-614C245DD656}"/>
              </a:ext>
            </a:extLst>
          </p:cNvPr>
          <p:cNvPicPr>
            <a:picLocks noChangeAspect="1"/>
          </p:cNvPicPr>
          <p:nvPr/>
        </p:nvPicPr>
        <p:blipFill>
          <a:blip r:embed="rId3"/>
          <a:stretch>
            <a:fillRect/>
          </a:stretch>
        </p:blipFill>
        <p:spPr>
          <a:xfrm>
            <a:off x="6657975" y="3554968"/>
            <a:ext cx="5534025" cy="3864542"/>
          </a:xfrm>
          <a:prstGeom prst="rect">
            <a:avLst/>
          </a:prstGeom>
        </p:spPr>
      </p:pic>
      <p:sp>
        <p:nvSpPr>
          <p:cNvPr id="8" name="Ellipse 7">
            <a:extLst>
              <a:ext uri="{FF2B5EF4-FFF2-40B4-BE49-F238E27FC236}">
                <a16:creationId xmlns:a16="http://schemas.microsoft.com/office/drawing/2014/main" id="{0AF623D9-78AA-4448-81F3-EC9A83BD2A71}"/>
              </a:ext>
            </a:extLst>
          </p:cNvPr>
          <p:cNvSpPr/>
          <p:nvPr/>
        </p:nvSpPr>
        <p:spPr>
          <a:xfrm>
            <a:off x="401035" y="4050430"/>
            <a:ext cx="57150" cy="69850"/>
          </a:xfrm>
          <a:prstGeom prst="ellipse">
            <a:avLst/>
          </a:prstGeom>
          <a:solidFill>
            <a:srgbClr val="E95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8E62D69C-D588-4EE4-BBCA-A687FF5C8EBF}"/>
              </a:ext>
            </a:extLst>
          </p:cNvPr>
          <p:cNvSpPr/>
          <p:nvPr/>
        </p:nvSpPr>
        <p:spPr>
          <a:xfrm>
            <a:off x="401035" y="3634940"/>
            <a:ext cx="57150" cy="69850"/>
          </a:xfrm>
          <a:prstGeom prst="ellipse">
            <a:avLst/>
          </a:prstGeom>
          <a:solidFill>
            <a:srgbClr val="E95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BC1F33CC-592F-4E03-9461-7C94B21BA35F}"/>
              </a:ext>
            </a:extLst>
          </p:cNvPr>
          <p:cNvSpPr/>
          <p:nvPr/>
        </p:nvSpPr>
        <p:spPr>
          <a:xfrm>
            <a:off x="401035" y="3219450"/>
            <a:ext cx="57150" cy="69850"/>
          </a:xfrm>
          <a:prstGeom prst="ellipse">
            <a:avLst/>
          </a:prstGeom>
          <a:solidFill>
            <a:srgbClr val="E95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DC0589F-041F-47F7-99DA-9D89189EB254}"/>
              </a:ext>
            </a:extLst>
          </p:cNvPr>
          <p:cNvSpPr/>
          <p:nvPr/>
        </p:nvSpPr>
        <p:spPr>
          <a:xfrm>
            <a:off x="410659" y="3030929"/>
            <a:ext cx="57150" cy="69850"/>
          </a:xfrm>
          <a:prstGeom prst="ellipse">
            <a:avLst/>
          </a:prstGeom>
          <a:solidFill>
            <a:srgbClr val="E95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25C30BE5-C9D5-4429-A4BE-E2660908A440}"/>
              </a:ext>
            </a:extLst>
          </p:cNvPr>
          <p:cNvSpPr/>
          <p:nvPr/>
        </p:nvSpPr>
        <p:spPr>
          <a:xfrm>
            <a:off x="401035" y="2816215"/>
            <a:ext cx="57150" cy="69850"/>
          </a:xfrm>
          <a:prstGeom prst="ellipse">
            <a:avLst/>
          </a:prstGeom>
          <a:solidFill>
            <a:srgbClr val="E95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967528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01E593-D192-4D0D-9DFE-84913584F45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AE124DF-BA0C-416B-9157-26BF32730B08}"/>
              </a:ext>
            </a:extLst>
          </p:cNvPr>
          <p:cNvSpPr>
            <a:spLocks noGrp="1"/>
          </p:cNvSpPr>
          <p:nvPr>
            <p:ph idx="1"/>
          </p:nvPr>
        </p:nvSpPr>
        <p:spPr/>
        <p:txBody>
          <a:bodyPr/>
          <a:lstStyle/>
          <a:p>
            <a:r>
              <a:rPr lang="fr-FR" dirty="0" err="1">
                <a:solidFill>
                  <a:srgbClr val="82358C"/>
                </a:solidFill>
              </a:rPr>
              <a:t>bbbb</a:t>
            </a:r>
            <a:endParaRPr lang="fr-FR" dirty="0">
              <a:solidFill>
                <a:srgbClr val="82358C"/>
              </a:solidFill>
            </a:endParaRPr>
          </a:p>
        </p:txBody>
      </p:sp>
      <p:pic>
        <p:nvPicPr>
          <p:cNvPr id="4" name="Image 3">
            <a:extLst>
              <a:ext uri="{FF2B5EF4-FFF2-40B4-BE49-F238E27FC236}">
                <a16:creationId xmlns:a16="http://schemas.microsoft.com/office/drawing/2014/main" id="{D4D1ECCD-20E6-4665-B642-43990A325844}"/>
              </a:ext>
            </a:extLst>
          </p:cNvPr>
          <p:cNvPicPr>
            <a:picLocks noChangeAspect="1"/>
          </p:cNvPicPr>
          <p:nvPr/>
        </p:nvPicPr>
        <p:blipFill>
          <a:blip r:embed="rId2"/>
          <a:stretch>
            <a:fillRect/>
          </a:stretch>
        </p:blipFill>
        <p:spPr>
          <a:xfrm>
            <a:off x="0" y="-235236"/>
            <a:ext cx="12199069" cy="7332722"/>
          </a:xfrm>
          <a:prstGeom prst="rect">
            <a:avLst/>
          </a:prstGeom>
        </p:spPr>
      </p:pic>
      <p:sp>
        <p:nvSpPr>
          <p:cNvPr id="5" name="Espace réservé du numéro de diapositive 4">
            <a:extLst>
              <a:ext uri="{FF2B5EF4-FFF2-40B4-BE49-F238E27FC236}">
                <a16:creationId xmlns:a16="http://schemas.microsoft.com/office/drawing/2014/main" id="{6652F91C-8554-4D60-8E74-146246E03689}"/>
              </a:ext>
            </a:extLst>
          </p:cNvPr>
          <p:cNvSpPr>
            <a:spLocks noGrp="1"/>
          </p:cNvSpPr>
          <p:nvPr>
            <p:ph type="sldNum" sz="quarter" idx="12"/>
          </p:nvPr>
        </p:nvSpPr>
        <p:spPr/>
        <p:txBody>
          <a:bodyPr/>
          <a:lstStyle/>
          <a:p>
            <a:fld id="{B399920C-DA5C-4E9F-A23C-F553F19755F9}" type="slidenum">
              <a:rPr lang="fr-FR" smtClean="0"/>
              <a:t>14</a:t>
            </a:fld>
            <a:endParaRPr lang="fr-FR"/>
          </a:p>
        </p:txBody>
      </p:sp>
    </p:spTree>
    <p:extLst>
      <p:ext uri="{BB962C8B-B14F-4D97-AF65-F5344CB8AC3E}">
        <p14:creationId xmlns:p14="http://schemas.microsoft.com/office/powerpoint/2010/main" val="239365274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77979F4-119D-464D-9D5D-2EEB501DC071}"/>
              </a:ext>
            </a:extLst>
          </p:cNvPr>
          <p:cNvSpPr>
            <a:spLocks noGrp="1"/>
          </p:cNvSpPr>
          <p:nvPr>
            <p:ph type="sldNum" sz="quarter" idx="12"/>
          </p:nvPr>
        </p:nvSpPr>
        <p:spPr/>
        <p:txBody>
          <a:bodyPr/>
          <a:lstStyle/>
          <a:p>
            <a:fld id="{B399920C-DA5C-4E9F-A23C-F553F19755F9}" type="slidenum">
              <a:rPr lang="fr-FR" smtClean="0"/>
              <a:t>15</a:t>
            </a:fld>
            <a:endParaRPr lang="fr-FR"/>
          </a:p>
        </p:txBody>
      </p:sp>
      <p:sp>
        <p:nvSpPr>
          <p:cNvPr id="5" name="Titre 1">
            <a:extLst>
              <a:ext uri="{FF2B5EF4-FFF2-40B4-BE49-F238E27FC236}">
                <a16:creationId xmlns:a16="http://schemas.microsoft.com/office/drawing/2014/main" id="{E0B5BFAE-581D-40D2-B753-07FFCBACB2A6}"/>
              </a:ext>
            </a:extLst>
          </p:cNvPr>
          <p:cNvSpPr txBox="1">
            <a:spLocks/>
          </p:cNvSpPr>
          <p:nvPr/>
        </p:nvSpPr>
        <p:spPr>
          <a:xfrm>
            <a:off x="260350" y="0"/>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82358C"/>
                </a:solidFill>
                <a:latin typeface="Trebuchet MS" panose="020B0603020202020204" pitchFamily="34" charset="0"/>
              </a:rPr>
              <a:t>UN TERRITOIRE</a:t>
            </a:r>
            <a:r>
              <a:rPr lang="fr-FR" b="1" dirty="0">
                <a:solidFill>
                  <a:srgbClr val="82358C"/>
                </a:solidFill>
                <a:latin typeface="Trebuchet MS" panose="020B0603020202020204" pitchFamily="34" charset="0"/>
              </a:rPr>
              <a:t> </a:t>
            </a:r>
            <a:r>
              <a:rPr lang="fr-FR" dirty="0">
                <a:solidFill>
                  <a:srgbClr val="82358C"/>
                </a:solidFill>
                <a:latin typeface="Trebuchet MS" panose="020B0603020202020204" pitchFamily="34" charset="0"/>
              </a:rPr>
              <a:t>QUI REPENSE </a:t>
            </a:r>
            <a:r>
              <a:rPr lang="fr-FR" b="1" dirty="0">
                <a:solidFill>
                  <a:srgbClr val="82358C"/>
                </a:solidFill>
                <a:latin typeface="Trebuchet MS" panose="020B0603020202020204" pitchFamily="34" charset="0"/>
              </a:rPr>
              <a:t>SES MOBILITÉS AU QUOTIDIEN</a:t>
            </a:r>
          </a:p>
        </p:txBody>
      </p:sp>
      <p:sp>
        <p:nvSpPr>
          <p:cNvPr id="8" name="Espace réservé du contenu 2">
            <a:extLst>
              <a:ext uri="{FF2B5EF4-FFF2-40B4-BE49-F238E27FC236}">
                <a16:creationId xmlns:a16="http://schemas.microsoft.com/office/drawing/2014/main" id="{61CF0408-F11B-4120-93AC-71F4E1CDB9F1}"/>
              </a:ext>
            </a:extLst>
          </p:cNvPr>
          <p:cNvSpPr txBox="1">
            <a:spLocks/>
          </p:cNvSpPr>
          <p:nvPr/>
        </p:nvSpPr>
        <p:spPr>
          <a:xfrm>
            <a:off x="432103" y="1325563"/>
            <a:ext cx="5768602"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Améliorer les transports en commun et l’intermodalité</a:t>
            </a:r>
          </a:p>
          <a:p>
            <a:pPr marL="0" indent="0" algn="just">
              <a:buNone/>
            </a:pPr>
            <a:r>
              <a:rPr lang="fr-FR" sz="1500" dirty="0">
                <a:latin typeface="Trebuchet MS" panose="020B0603020202020204" pitchFamily="34" charset="0"/>
              </a:rPr>
              <a:t>La Délégation de service public (DSP) Mobilités a été prolongée avec la société RATP DEV. Elle prévoit une </a:t>
            </a:r>
            <a:r>
              <a:rPr lang="fr-FR" sz="1500" b="1" dirty="0">
                <a:solidFill>
                  <a:srgbClr val="82358C"/>
                </a:solidFill>
                <a:latin typeface="Trebuchet MS" panose="020B0603020202020204" pitchFamily="34" charset="0"/>
              </a:rPr>
              <a:t>amélioration de l’offre en transport en commun</a:t>
            </a:r>
            <a:r>
              <a:rPr lang="fr-FR" sz="1500" dirty="0">
                <a:latin typeface="Trebuchet MS" panose="020B0603020202020204" pitchFamily="34" charset="0"/>
              </a:rPr>
              <a:t>, notamment la création d’une ligne de bus T5 depuis Inzinzac-Lochrist/Hennebont vers Lorient La Base, l’adaptation de la ligne T4 fonctionnant en double antenne vers Gestel et Pont-Scorff ou encore la mise en œuvre de la ligne maritime B10 en heures creuses, et notamment en soirée. En 2023, un partenariat a été lancé entre la Région Bretagne et les Intercommunalités de l’axe sud-Bretagne pour mettre en place le </a:t>
            </a:r>
            <a:r>
              <a:rPr lang="fr-FR" sz="1500" b="1" dirty="0">
                <a:solidFill>
                  <a:srgbClr val="82358C"/>
                </a:solidFill>
                <a:latin typeface="Trebuchet MS" panose="020B0603020202020204" pitchFamily="34" charset="0"/>
              </a:rPr>
              <a:t>Breizh Go Sud Bretagne </a:t>
            </a:r>
            <a:r>
              <a:rPr lang="fr-FR" sz="1500" dirty="0">
                <a:latin typeface="Trebuchet MS" panose="020B0603020202020204" pitchFamily="34" charset="0"/>
              </a:rPr>
              <a:t>(augmentation des arrêts TER en gares de Gestel, Lorient, Hennebont et Brandérion). Une première phase débutera en septembre 2025. Des études ont été lancées concernant le Pôle d’échanges multimodal d’Hennebont (en partenariat avec la Région, la SNCF et la Commune d’Hennebont). Le </a:t>
            </a:r>
            <a:r>
              <a:rPr lang="fr-FR" sz="1500" b="1" dirty="0">
                <a:solidFill>
                  <a:srgbClr val="82358C"/>
                </a:solidFill>
                <a:latin typeface="Trebuchet MS" panose="020B0603020202020204" pitchFamily="34" charset="0"/>
              </a:rPr>
              <a:t>Système d’aide à l’exploitation et à l’information voyageurs</a:t>
            </a:r>
            <a:r>
              <a:rPr lang="fr-FR" sz="1500" dirty="0">
                <a:latin typeface="Trebuchet MS" panose="020B0603020202020204" pitchFamily="34" charset="0"/>
              </a:rPr>
              <a:t> (SAIEV) a terminé son déploiement en 2023 et un nouveau système billettique permettant de voyager avec sa carte bleue a été mis à l’étude.</a:t>
            </a:r>
            <a:endParaRPr lang="fr-FR" sz="1500" dirty="0">
              <a:solidFill>
                <a:srgbClr val="07AFAC"/>
              </a:solidFill>
              <a:latin typeface="Trebuchet MS" panose="020B0603020202020204" pitchFamily="34" charset="0"/>
            </a:endParaRPr>
          </a:p>
        </p:txBody>
      </p:sp>
      <p:sp>
        <p:nvSpPr>
          <p:cNvPr id="10" name="Espace réservé du contenu 2">
            <a:extLst>
              <a:ext uri="{FF2B5EF4-FFF2-40B4-BE49-F238E27FC236}">
                <a16:creationId xmlns:a16="http://schemas.microsoft.com/office/drawing/2014/main" id="{7F41A2BF-2D30-407A-A501-6C152CF09D19}"/>
              </a:ext>
            </a:extLst>
          </p:cNvPr>
          <p:cNvSpPr txBox="1">
            <a:spLocks/>
          </p:cNvSpPr>
          <p:nvPr/>
        </p:nvSpPr>
        <p:spPr>
          <a:xfrm>
            <a:off x="6368716" y="1305412"/>
            <a:ext cx="5532998"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Accompagner les usagers au changement de pratiques</a:t>
            </a:r>
          </a:p>
          <a:p>
            <a:pPr marL="0" indent="0">
              <a:buNone/>
            </a:pPr>
            <a:r>
              <a:rPr lang="fr-FR" sz="1500" dirty="0">
                <a:latin typeface="Trebuchet MS" panose="020B0603020202020204" pitchFamily="34" charset="0"/>
              </a:rPr>
              <a:t>Lorient Agglomération a fait appel à l’application Karos, spécialisée dans le </a:t>
            </a:r>
            <a:r>
              <a:rPr lang="fr-FR" sz="1500" b="1" dirty="0">
                <a:solidFill>
                  <a:srgbClr val="82358C"/>
                </a:solidFill>
                <a:latin typeface="Trebuchet MS" panose="020B0603020202020204" pitchFamily="34" charset="0"/>
              </a:rPr>
              <a:t>covoiturage pour les trajets quotidiens de courte distance</a:t>
            </a:r>
            <a:r>
              <a:rPr lang="fr-FR" sz="1500" dirty="0">
                <a:latin typeface="Trebuchet MS" panose="020B0603020202020204" pitchFamily="34" charset="0"/>
              </a:rPr>
              <a:t>, principalement sur les déplacements domicile-travail. Lancée en novembre 2022, elle réunit déjà 3 000 habitants sur le territoire. un </a:t>
            </a:r>
            <a:r>
              <a:rPr lang="fr-FR" sz="1500" b="1" dirty="0">
                <a:solidFill>
                  <a:srgbClr val="82358C"/>
                </a:solidFill>
                <a:latin typeface="Trebuchet MS" panose="020B0603020202020204" pitchFamily="34" charset="0"/>
              </a:rPr>
              <a:t>schéma des aires de covoiturage et parking relais </a:t>
            </a:r>
            <a:r>
              <a:rPr lang="fr-FR" sz="1500" dirty="0">
                <a:latin typeface="Trebuchet MS" panose="020B0603020202020204" pitchFamily="34" charset="0"/>
              </a:rPr>
              <a:t>a été voté au Conseil communautaire du 31 janvier 2023. Ce schéma précise les aires de covoiturage retenues ainsi que les modalités d’intervention de Lorient Agglomération quant à la mise en œuvre de ces aménagements (maitrise d’ouvrage ainsi que les clés de financement). Au total, 44 aires de covoiturage ont été retenues dans le schéma.</a:t>
            </a:r>
          </a:p>
        </p:txBody>
      </p:sp>
      <p:sp>
        <p:nvSpPr>
          <p:cNvPr id="11" name="Espace réservé du contenu 2">
            <a:extLst>
              <a:ext uri="{FF2B5EF4-FFF2-40B4-BE49-F238E27FC236}">
                <a16:creationId xmlns:a16="http://schemas.microsoft.com/office/drawing/2014/main" id="{9D37B49C-C241-4979-A594-981895B53886}"/>
              </a:ext>
            </a:extLst>
          </p:cNvPr>
          <p:cNvSpPr txBox="1">
            <a:spLocks/>
          </p:cNvSpPr>
          <p:nvPr/>
        </p:nvSpPr>
        <p:spPr>
          <a:xfrm>
            <a:off x="6368716" y="4492151"/>
            <a:ext cx="5532998"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Donner aux mobilités douces leur place dans l’espace public</a:t>
            </a:r>
          </a:p>
          <a:p>
            <a:pPr marL="0" indent="0">
              <a:buNone/>
            </a:pPr>
            <a:r>
              <a:rPr lang="fr-FR" sz="1500" dirty="0">
                <a:latin typeface="Trebuchet MS" panose="020B0603020202020204" pitchFamily="34" charset="0"/>
              </a:rPr>
              <a:t>Le </a:t>
            </a:r>
            <a:r>
              <a:rPr lang="fr-FR" sz="1500" b="1" dirty="0">
                <a:solidFill>
                  <a:srgbClr val="82358C"/>
                </a:solidFill>
                <a:latin typeface="Trebuchet MS" panose="020B0603020202020204" pitchFamily="34" charset="0"/>
              </a:rPr>
              <a:t>Schéma cyclable d’agglomération </a:t>
            </a:r>
            <a:r>
              <a:rPr lang="fr-FR" sz="1500" dirty="0">
                <a:latin typeface="Trebuchet MS" panose="020B0603020202020204" pitchFamily="34" charset="0"/>
              </a:rPr>
              <a:t>a été adopté en début d’année 2023. Celui-ci a été élaboré en partenariat avec les Communes, mais aussi les associations cyclistes. Ce nouveau schéma comprend 534 km de voies, avec un équilibre entre rural et littoral. L’objectif final consiste à établir une connexion cyclable entre les communes de l’Agglomération mais aussi les territoires limitrophes. </a:t>
            </a:r>
            <a:endParaRPr lang="fr-FR" sz="1500" dirty="0">
              <a:solidFill>
                <a:srgbClr val="07AFAC"/>
              </a:solidFill>
              <a:latin typeface="Trebuchet MS" panose="020B0603020202020204" pitchFamily="34" charset="0"/>
            </a:endParaRPr>
          </a:p>
        </p:txBody>
      </p:sp>
      <p:pic>
        <p:nvPicPr>
          <p:cNvPr id="2" name="Image 1">
            <a:extLst>
              <a:ext uri="{FF2B5EF4-FFF2-40B4-BE49-F238E27FC236}">
                <a16:creationId xmlns:a16="http://schemas.microsoft.com/office/drawing/2014/main" id="{6184567B-35A0-440C-ACA8-1799B081678A}"/>
              </a:ext>
            </a:extLst>
          </p:cNvPr>
          <p:cNvPicPr>
            <a:picLocks noChangeAspect="1"/>
          </p:cNvPicPr>
          <p:nvPr/>
        </p:nvPicPr>
        <p:blipFill>
          <a:blip r:embed="rId2"/>
          <a:stretch>
            <a:fillRect/>
          </a:stretch>
        </p:blipFill>
        <p:spPr>
          <a:xfrm>
            <a:off x="-1" y="5434579"/>
            <a:ext cx="6154615" cy="1518671"/>
          </a:xfrm>
          <a:prstGeom prst="rect">
            <a:avLst/>
          </a:prstGeom>
        </p:spPr>
      </p:pic>
    </p:spTree>
    <p:extLst>
      <p:ext uri="{BB962C8B-B14F-4D97-AF65-F5344CB8AC3E}">
        <p14:creationId xmlns:p14="http://schemas.microsoft.com/office/powerpoint/2010/main" val="426491284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A0CC804-9D49-429F-9900-ECA283DDA890}"/>
              </a:ext>
            </a:extLst>
          </p:cNvPr>
          <p:cNvSpPr>
            <a:spLocks noGrp="1"/>
          </p:cNvSpPr>
          <p:nvPr>
            <p:ph type="sldNum" sz="quarter" idx="12"/>
          </p:nvPr>
        </p:nvSpPr>
        <p:spPr/>
        <p:txBody>
          <a:bodyPr/>
          <a:lstStyle/>
          <a:p>
            <a:fld id="{B399920C-DA5C-4E9F-A23C-F553F19755F9}" type="slidenum">
              <a:rPr lang="fr-FR" smtClean="0"/>
              <a:t>16</a:t>
            </a:fld>
            <a:endParaRPr lang="fr-FR"/>
          </a:p>
        </p:txBody>
      </p:sp>
      <p:sp>
        <p:nvSpPr>
          <p:cNvPr id="5" name="Titre 1">
            <a:extLst>
              <a:ext uri="{FF2B5EF4-FFF2-40B4-BE49-F238E27FC236}">
                <a16:creationId xmlns:a16="http://schemas.microsoft.com/office/drawing/2014/main" id="{2CE75978-B6BB-448E-96C5-05E0AB949C10}"/>
              </a:ext>
            </a:extLst>
          </p:cNvPr>
          <p:cNvSpPr txBox="1">
            <a:spLocks/>
          </p:cNvSpPr>
          <p:nvPr/>
        </p:nvSpPr>
        <p:spPr>
          <a:xfrm>
            <a:off x="260350" y="0"/>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82358C"/>
                </a:solidFill>
                <a:latin typeface="Trebuchet MS" panose="020B0603020202020204" pitchFamily="34" charset="0"/>
              </a:rPr>
              <a:t>UN TERRITOIRE</a:t>
            </a:r>
            <a:r>
              <a:rPr lang="fr-FR" b="1" dirty="0">
                <a:solidFill>
                  <a:srgbClr val="82358C"/>
                </a:solidFill>
                <a:latin typeface="Trebuchet MS" panose="020B0603020202020204" pitchFamily="34" charset="0"/>
              </a:rPr>
              <a:t> </a:t>
            </a:r>
            <a:r>
              <a:rPr lang="fr-FR" dirty="0">
                <a:solidFill>
                  <a:srgbClr val="82358C"/>
                </a:solidFill>
                <a:latin typeface="Trebuchet MS" panose="020B0603020202020204" pitchFamily="34" charset="0"/>
              </a:rPr>
              <a:t>QUI S’ORGANISE </a:t>
            </a:r>
            <a:r>
              <a:rPr lang="fr-FR" b="1" dirty="0">
                <a:solidFill>
                  <a:srgbClr val="82358C"/>
                </a:solidFill>
                <a:latin typeface="Trebuchet MS" panose="020B0603020202020204" pitchFamily="34" charset="0"/>
              </a:rPr>
              <a:t>POUR RÉPONDRE AU CHANGEMENT CLIMATIQUE</a:t>
            </a:r>
          </a:p>
        </p:txBody>
      </p:sp>
      <p:sp>
        <p:nvSpPr>
          <p:cNvPr id="6" name="Espace réservé du contenu 2">
            <a:extLst>
              <a:ext uri="{FF2B5EF4-FFF2-40B4-BE49-F238E27FC236}">
                <a16:creationId xmlns:a16="http://schemas.microsoft.com/office/drawing/2014/main" id="{9B713717-A721-4CE7-A7B8-15D3B3B54986}"/>
              </a:ext>
            </a:extLst>
          </p:cNvPr>
          <p:cNvSpPr txBox="1">
            <a:spLocks/>
          </p:cNvSpPr>
          <p:nvPr/>
        </p:nvSpPr>
        <p:spPr>
          <a:xfrm>
            <a:off x="260350" y="1427322"/>
            <a:ext cx="5573485"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Faire évoluer les pratiques en matière d’urbanisme</a:t>
            </a:r>
            <a:r>
              <a:rPr lang="fr-FR" sz="1600" b="1" dirty="0">
                <a:solidFill>
                  <a:schemeClr val="bg1"/>
                </a:solidFill>
                <a:highlight>
                  <a:srgbClr val="82358C"/>
                </a:highlight>
              </a:rPr>
              <a:t> </a:t>
            </a:r>
          </a:p>
          <a:p>
            <a:pPr marL="0" indent="0" algn="just">
              <a:buFont typeface="Arial" panose="020B0604020202020204" pitchFamily="34" charset="0"/>
              <a:buNone/>
            </a:pPr>
            <a:r>
              <a:rPr lang="fr-FR" sz="1500" dirty="0">
                <a:latin typeface="Trebuchet MS" panose="020B0603020202020204" pitchFamily="34" charset="0"/>
              </a:rPr>
              <a:t>Lorient Agglomération s’est doté de l’outil ZLV (Zéro Logement Vacant), développé par l’État, visant à faciliter le </a:t>
            </a:r>
            <a:r>
              <a:rPr lang="fr-FR" sz="1500" b="1" dirty="0">
                <a:solidFill>
                  <a:srgbClr val="82358C"/>
                </a:solidFill>
                <a:latin typeface="Trebuchet MS" panose="020B0603020202020204" pitchFamily="34" charset="0"/>
              </a:rPr>
              <a:t>repérage et le suivi des logements inoccupés </a:t>
            </a:r>
            <a:r>
              <a:rPr lang="fr-FR" sz="1500" dirty="0">
                <a:latin typeface="Trebuchet MS" panose="020B0603020202020204" pitchFamily="34" charset="0"/>
              </a:rPr>
              <a:t>et à accompagner les propriétaires volontaires vers une remise sur le marché de leurs logements.</a:t>
            </a:r>
          </a:p>
          <a:p>
            <a:pPr marL="0" indent="0" algn="just">
              <a:buNone/>
            </a:pPr>
            <a:r>
              <a:rPr lang="fr-FR" sz="1500" dirty="0">
                <a:latin typeface="Trebuchet MS" panose="020B0603020202020204" pitchFamily="34" charset="0"/>
              </a:rPr>
              <a:t>En 2023, 4 secteurs démonstrateurs ont été identifiés pour conduire un repérage exhaustif des </a:t>
            </a:r>
            <a:r>
              <a:rPr lang="fr-FR" sz="1500" b="1" dirty="0">
                <a:solidFill>
                  <a:srgbClr val="82358C"/>
                </a:solidFill>
                <a:latin typeface="Trebuchet MS" panose="020B0603020202020204" pitchFamily="34" charset="0"/>
              </a:rPr>
              <a:t>potentiels fonciers et immobiliers mobilisables dans le tissu urbain existant </a:t>
            </a:r>
            <a:r>
              <a:rPr lang="fr-FR" sz="1500" dirty="0">
                <a:latin typeface="Trebuchet MS" panose="020B0603020202020204" pitchFamily="34" charset="0"/>
              </a:rPr>
              <a:t>(Lorient </a:t>
            </a:r>
            <a:r>
              <a:rPr lang="fr-FR" sz="1500" dirty="0" err="1">
                <a:latin typeface="Trebuchet MS" panose="020B0603020202020204" pitchFamily="34" charset="0"/>
              </a:rPr>
              <a:t>Kerentrech</a:t>
            </a:r>
            <a:r>
              <a:rPr lang="fr-FR" sz="1500" dirty="0">
                <a:latin typeface="Trebuchet MS" panose="020B0603020202020204" pitchFamily="34" charset="0"/>
              </a:rPr>
              <a:t>, Hennebont Ty Mor-</a:t>
            </a:r>
            <a:r>
              <a:rPr lang="fr-FR" sz="1500" dirty="0" err="1">
                <a:latin typeface="Trebuchet MS" panose="020B0603020202020204" pitchFamily="34" charset="0"/>
              </a:rPr>
              <a:t>Kerandré</a:t>
            </a:r>
            <a:r>
              <a:rPr lang="fr-FR" sz="1500" dirty="0">
                <a:latin typeface="Trebuchet MS" panose="020B0603020202020204" pitchFamily="34" charset="0"/>
              </a:rPr>
              <a:t>, Plouay </a:t>
            </a:r>
            <a:r>
              <a:rPr lang="fr-FR" sz="1500" dirty="0" err="1">
                <a:latin typeface="Trebuchet MS" panose="020B0603020202020204" pitchFamily="34" charset="0"/>
              </a:rPr>
              <a:t>Rostervel</a:t>
            </a:r>
            <a:r>
              <a:rPr lang="fr-FR" sz="1500" dirty="0">
                <a:latin typeface="Trebuchet MS" panose="020B0603020202020204" pitchFamily="34" charset="0"/>
              </a:rPr>
              <a:t> et Languidic Bourg). L’objectif est d’optimiser l’occupation des espaces et équipements, repenser la mixité entre les activités et l’habitat, renaturer le cadre de vie, et densifier l’habitat pavillonnaire.</a:t>
            </a:r>
            <a:endParaRPr lang="fr-FR" sz="1500" dirty="0">
              <a:solidFill>
                <a:srgbClr val="07AFAC"/>
              </a:solidFill>
              <a:latin typeface="Trebuchet MS" panose="020B0603020202020204" pitchFamily="34" charset="0"/>
            </a:endParaRPr>
          </a:p>
        </p:txBody>
      </p:sp>
      <p:sp>
        <p:nvSpPr>
          <p:cNvPr id="10" name="Espace réservé du contenu 2">
            <a:extLst>
              <a:ext uri="{FF2B5EF4-FFF2-40B4-BE49-F238E27FC236}">
                <a16:creationId xmlns:a16="http://schemas.microsoft.com/office/drawing/2014/main" id="{B8DBC474-D826-437B-82D0-02F7CBC71F20}"/>
              </a:ext>
            </a:extLst>
          </p:cNvPr>
          <p:cNvSpPr txBox="1">
            <a:spLocks/>
          </p:cNvSpPr>
          <p:nvPr/>
        </p:nvSpPr>
        <p:spPr>
          <a:xfrm>
            <a:off x="6096000" y="1427323"/>
            <a:ext cx="5554436"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500" b="1" dirty="0">
                <a:solidFill>
                  <a:schemeClr val="bg1"/>
                </a:solidFill>
                <a:highlight>
                  <a:srgbClr val="82358C"/>
                </a:highlight>
                <a:latin typeface="Trebuchet MS" panose="020B0603020202020204" pitchFamily="34" charset="0"/>
              </a:rPr>
              <a:t>Permettre aux citoyens de se réapproprier et de réinvestir l’espace public</a:t>
            </a:r>
          </a:p>
          <a:p>
            <a:pPr marL="0" indent="0" algn="just">
              <a:buNone/>
            </a:pPr>
            <a:r>
              <a:rPr lang="fr-FR" sz="1500" dirty="0">
                <a:latin typeface="Trebuchet MS" panose="020B0603020202020204" pitchFamily="34" charset="0"/>
              </a:rPr>
              <a:t>Les projets de </a:t>
            </a:r>
            <a:r>
              <a:rPr lang="fr-FR" sz="1500" b="1" dirty="0">
                <a:solidFill>
                  <a:srgbClr val="82358C"/>
                </a:solidFill>
                <a:latin typeface="Trebuchet MS" panose="020B0603020202020204" pitchFamily="34" charset="0"/>
              </a:rPr>
              <a:t>requalification urbaine </a:t>
            </a:r>
            <a:r>
              <a:rPr lang="fr-FR" sz="1500" dirty="0">
                <a:latin typeface="Trebuchet MS" panose="020B0603020202020204" pitchFamily="34" charset="0"/>
              </a:rPr>
              <a:t>des quartiers financés par l’ANRU sur les villes de Lanester (</a:t>
            </a:r>
            <a:r>
              <a:rPr lang="fr-FR" sz="1500" dirty="0" err="1">
                <a:latin typeface="Trebuchet MS" panose="020B0603020202020204" pitchFamily="34" charset="0"/>
              </a:rPr>
              <a:t>Kerfréhour</a:t>
            </a:r>
            <a:r>
              <a:rPr lang="fr-FR" sz="1500" dirty="0">
                <a:latin typeface="Trebuchet MS" panose="020B0603020202020204" pitchFamily="34" charset="0"/>
              </a:rPr>
              <a:t>-Chataigneraie) et Lorient (Bois du Château et </a:t>
            </a:r>
            <a:r>
              <a:rPr lang="fr-FR" sz="1500" dirty="0" err="1">
                <a:latin typeface="Trebuchet MS" panose="020B0603020202020204" pitchFamily="34" charset="0"/>
              </a:rPr>
              <a:t>Kervénanec</a:t>
            </a:r>
            <a:r>
              <a:rPr lang="fr-FR" sz="1500" dirty="0">
                <a:latin typeface="Trebuchet MS" panose="020B0603020202020204" pitchFamily="34" charset="0"/>
              </a:rPr>
              <a:t>-Nord) intègrent tous des objectifs ambitieux quant à la création d’espaces publics conviviaux et qualitatifs. À ce titre Lorient Agglomération accompagne les projets portés par les villes concernées pour aboutir à des espaces publics répondant aux attentes des habitants, en proposant notamment des espaces de fraîcheur résilients et en favorisant le maintien de la biodiversité.</a:t>
            </a:r>
            <a:endParaRPr lang="fr-FR" sz="1500" dirty="0">
              <a:solidFill>
                <a:srgbClr val="07AFAC"/>
              </a:solidFill>
              <a:latin typeface="Trebuchet MS" panose="020B0603020202020204" pitchFamily="34" charset="0"/>
            </a:endParaRPr>
          </a:p>
        </p:txBody>
      </p:sp>
      <p:pic>
        <p:nvPicPr>
          <p:cNvPr id="2" name="Image 1">
            <a:extLst>
              <a:ext uri="{FF2B5EF4-FFF2-40B4-BE49-F238E27FC236}">
                <a16:creationId xmlns:a16="http://schemas.microsoft.com/office/drawing/2014/main" id="{E59AFD76-A41E-435B-8CC6-7E75C263D6DE}"/>
              </a:ext>
            </a:extLst>
          </p:cNvPr>
          <p:cNvPicPr>
            <a:picLocks noChangeAspect="1"/>
          </p:cNvPicPr>
          <p:nvPr/>
        </p:nvPicPr>
        <p:blipFill>
          <a:blip r:embed="rId2"/>
          <a:stretch>
            <a:fillRect/>
          </a:stretch>
        </p:blipFill>
        <p:spPr>
          <a:xfrm>
            <a:off x="633551" y="4685288"/>
            <a:ext cx="4641938" cy="2036187"/>
          </a:xfrm>
          <a:prstGeom prst="rect">
            <a:avLst/>
          </a:prstGeom>
        </p:spPr>
      </p:pic>
      <p:pic>
        <p:nvPicPr>
          <p:cNvPr id="3" name="Image 2">
            <a:extLst>
              <a:ext uri="{FF2B5EF4-FFF2-40B4-BE49-F238E27FC236}">
                <a16:creationId xmlns:a16="http://schemas.microsoft.com/office/drawing/2014/main" id="{E9C03451-5D40-4A4E-840D-7A2A9549EA96}"/>
              </a:ext>
            </a:extLst>
          </p:cNvPr>
          <p:cNvPicPr>
            <a:picLocks noChangeAspect="1"/>
          </p:cNvPicPr>
          <p:nvPr/>
        </p:nvPicPr>
        <p:blipFill>
          <a:blip r:embed="rId3"/>
          <a:stretch>
            <a:fillRect/>
          </a:stretch>
        </p:blipFill>
        <p:spPr>
          <a:xfrm>
            <a:off x="6267664" y="4136571"/>
            <a:ext cx="5924335" cy="3904344"/>
          </a:xfrm>
          <a:prstGeom prst="rect">
            <a:avLst/>
          </a:prstGeom>
        </p:spPr>
      </p:pic>
      <p:sp>
        <p:nvSpPr>
          <p:cNvPr id="7" name="Rectangle 6">
            <a:extLst>
              <a:ext uri="{FF2B5EF4-FFF2-40B4-BE49-F238E27FC236}">
                <a16:creationId xmlns:a16="http://schemas.microsoft.com/office/drawing/2014/main" id="{D82C59AA-E80D-40F2-9302-D2EDA7F2836B}"/>
              </a:ext>
            </a:extLst>
          </p:cNvPr>
          <p:cNvSpPr/>
          <p:nvPr/>
        </p:nvSpPr>
        <p:spPr>
          <a:xfrm>
            <a:off x="6096001" y="4136571"/>
            <a:ext cx="6096000" cy="548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855136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6467A9E-2FCD-4D19-B28A-673AEE359CE3}"/>
              </a:ext>
            </a:extLst>
          </p:cNvPr>
          <p:cNvSpPr>
            <a:spLocks noGrp="1"/>
          </p:cNvSpPr>
          <p:nvPr>
            <p:ph type="sldNum" sz="quarter" idx="12"/>
          </p:nvPr>
        </p:nvSpPr>
        <p:spPr/>
        <p:txBody>
          <a:bodyPr/>
          <a:lstStyle/>
          <a:p>
            <a:fld id="{B399920C-DA5C-4E9F-A23C-F553F19755F9}" type="slidenum">
              <a:rPr lang="fr-FR" smtClean="0"/>
              <a:t>17</a:t>
            </a:fld>
            <a:endParaRPr lang="fr-FR"/>
          </a:p>
        </p:txBody>
      </p:sp>
      <p:sp>
        <p:nvSpPr>
          <p:cNvPr id="5" name="Titre 1">
            <a:extLst>
              <a:ext uri="{FF2B5EF4-FFF2-40B4-BE49-F238E27FC236}">
                <a16:creationId xmlns:a16="http://schemas.microsoft.com/office/drawing/2014/main" id="{360F9D7B-55B5-4F58-9683-767E5BEAE801}"/>
              </a:ext>
            </a:extLst>
          </p:cNvPr>
          <p:cNvSpPr txBox="1">
            <a:spLocks/>
          </p:cNvSpPr>
          <p:nvPr/>
        </p:nvSpPr>
        <p:spPr>
          <a:xfrm>
            <a:off x="6316436" y="15421"/>
            <a:ext cx="6064250" cy="495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200" dirty="0">
                <a:solidFill>
                  <a:srgbClr val="82358C"/>
                </a:solidFill>
                <a:latin typeface="Trebuchet MS" panose="020B0603020202020204" pitchFamily="34" charset="0"/>
              </a:rPr>
              <a:t>UN TERRITOIRE</a:t>
            </a:r>
            <a:r>
              <a:rPr lang="fr-FR" sz="1200" b="1" dirty="0">
                <a:solidFill>
                  <a:srgbClr val="82358C"/>
                </a:solidFill>
                <a:latin typeface="Trebuchet MS" panose="020B0603020202020204" pitchFamily="34" charset="0"/>
              </a:rPr>
              <a:t> </a:t>
            </a:r>
            <a:r>
              <a:rPr lang="fr-FR" sz="1200" dirty="0">
                <a:solidFill>
                  <a:srgbClr val="82358C"/>
                </a:solidFill>
                <a:latin typeface="Trebuchet MS" panose="020B0603020202020204" pitchFamily="34" charset="0"/>
              </a:rPr>
              <a:t>QUI S’ORGANISE </a:t>
            </a:r>
            <a:r>
              <a:rPr lang="fr-FR" sz="1200" b="1" dirty="0">
                <a:solidFill>
                  <a:srgbClr val="82358C"/>
                </a:solidFill>
                <a:latin typeface="Trebuchet MS" panose="020B0603020202020204" pitchFamily="34" charset="0"/>
              </a:rPr>
              <a:t>POUR RÉPONDRE AU CHANGEMENT CLIMATIQUE</a:t>
            </a:r>
          </a:p>
        </p:txBody>
      </p:sp>
      <p:sp>
        <p:nvSpPr>
          <p:cNvPr id="6" name="Espace réservé du contenu 2">
            <a:extLst>
              <a:ext uri="{FF2B5EF4-FFF2-40B4-BE49-F238E27FC236}">
                <a16:creationId xmlns:a16="http://schemas.microsoft.com/office/drawing/2014/main" id="{46229B62-6ABD-40EE-AC67-45BB2802C15E}"/>
              </a:ext>
            </a:extLst>
          </p:cNvPr>
          <p:cNvSpPr txBox="1">
            <a:spLocks/>
          </p:cNvSpPr>
          <p:nvPr/>
        </p:nvSpPr>
        <p:spPr>
          <a:xfrm>
            <a:off x="362402" y="3945617"/>
            <a:ext cx="5843816"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Agir pour prévenir les risques naturels</a:t>
            </a:r>
          </a:p>
          <a:p>
            <a:pPr marL="0" indent="0" algn="just">
              <a:buNone/>
            </a:pPr>
            <a:r>
              <a:rPr lang="fr-FR" sz="1500" dirty="0">
                <a:latin typeface="Trebuchet MS" panose="020B0603020202020204" pitchFamily="34" charset="0"/>
              </a:rPr>
              <a:t>Suite à la sécheresse 2022, un</a:t>
            </a:r>
            <a:r>
              <a:rPr lang="fr-FR" sz="1500" b="1" dirty="0">
                <a:solidFill>
                  <a:srgbClr val="82358C"/>
                </a:solidFill>
                <a:latin typeface="Trebuchet MS" panose="020B0603020202020204" pitchFamily="34" charset="0"/>
              </a:rPr>
              <a:t> Plan de Résilience Eau </a:t>
            </a:r>
            <a:r>
              <a:rPr lang="fr-FR" sz="1500" dirty="0">
                <a:latin typeface="Trebuchet MS" panose="020B0603020202020204" pitchFamily="34" charset="0"/>
              </a:rPr>
              <a:t>a été élaboré en collaboration avec l’ensemble des acteurs de l’eau. Développé autour de 5 axes, 13 objectifs et 48 actions, il vise à adapter le territoire au changement climatique en relevant les enjeux de disponibilité de la ressource, de la qualité de l’eau, de la fourniture d’une eau à un coût économique acceptable pour les usagers, ainsi que ceux de lutte contre les inondations et le ruissellement.</a:t>
            </a:r>
          </a:p>
          <a:p>
            <a:pPr marL="0" indent="0">
              <a:buNone/>
            </a:pPr>
            <a:endParaRPr lang="fr-FR" sz="1500" dirty="0">
              <a:solidFill>
                <a:srgbClr val="82358C"/>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3F308233-3CCF-4692-8096-EC3E8EACA6F0}"/>
              </a:ext>
            </a:extLst>
          </p:cNvPr>
          <p:cNvSpPr txBox="1">
            <a:spLocks/>
          </p:cNvSpPr>
          <p:nvPr/>
        </p:nvSpPr>
        <p:spPr>
          <a:xfrm>
            <a:off x="6316436" y="365578"/>
            <a:ext cx="5623379"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FR" sz="1500" dirty="0">
              <a:solidFill>
                <a:srgbClr val="82358C"/>
              </a:solidFill>
              <a:latin typeface="Trebuchet MS" panose="020B0603020202020204" pitchFamily="34" charset="0"/>
            </a:endParaRPr>
          </a:p>
          <a:p>
            <a:pPr marL="0" indent="0" algn="just">
              <a:buNone/>
            </a:pPr>
            <a:r>
              <a:rPr lang="fr-FR" sz="1500" dirty="0">
                <a:latin typeface="Trebuchet MS" panose="020B0603020202020204" pitchFamily="34" charset="0"/>
              </a:rPr>
              <a:t>Les principes de </a:t>
            </a:r>
            <a:r>
              <a:rPr lang="fr-FR" sz="1500" b="1" dirty="0">
                <a:solidFill>
                  <a:srgbClr val="82358C"/>
                </a:solidFill>
                <a:latin typeface="Trebuchet MS" panose="020B0603020202020204" pitchFamily="34" charset="0"/>
              </a:rPr>
              <a:t>Gestion Intégrée des Eaux Pluviales </a:t>
            </a:r>
            <a:r>
              <a:rPr lang="fr-FR" sz="1500" dirty="0">
                <a:latin typeface="Trebuchet MS" panose="020B0603020202020204" pitchFamily="34" charset="0"/>
              </a:rPr>
              <a:t>(GIEP) ont été adoptés de façon à favoriser l’infiltration des eaux de pluie au plus près de là où elles tombent et à intégrer ces techniques dans tous les projets d’aménagement afin de tendre vers le zéro rejet vers tout réseau.</a:t>
            </a:r>
          </a:p>
          <a:p>
            <a:pPr marL="0" indent="0" algn="just">
              <a:buNone/>
            </a:pPr>
            <a:endParaRPr lang="fr-FR" sz="1500" dirty="0">
              <a:latin typeface="Trebuchet MS" panose="020B0603020202020204" pitchFamily="34" charset="0"/>
            </a:endParaRPr>
          </a:p>
          <a:p>
            <a:pPr marL="0" indent="0" algn="just">
              <a:buNone/>
            </a:pPr>
            <a:endParaRPr lang="fr-FR" sz="1500" dirty="0">
              <a:latin typeface="Trebuchet MS" panose="020B0603020202020204" pitchFamily="34" charset="0"/>
            </a:endParaRPr>
          </a:p>
          <a:p>
            <a:pPr marL="0" indent="0" algn="just">
              <a:buNone/>
            </a:pPr>
            <a:endParaRPr lang="fr-FR" sz="1500" dirty="0">
              <a:latin typeface="Trebuchet MS" panose="020B0603020202020204" pitchFamily="34" charset="0"/>
            </a:endParaRPr>
          </a:p>
          <a:p>
            <a:pPr marL="0" indent="0" algn="just">
              <a:buNone/>
            </a:pPr>
            <a:endParaRPr lang="fr-FR" sz="1500" dirty="0">
              <a:latin typeface="Trebuchet MS" panose="020B0603020202020204" pitchFamily="34" charset="0"/>
            </a:endParaRPr>
          </a:p>
          <a:p>
            <a:pPr marL="0" indent="0" algn="just">
              <a:buNone/>
            </a:pPr>
            <a:endParaRPr lang="fr-FR" sz="1500" dirty="0">
              <a:latin typeface="Trebuchet MS" panose="020B0603020202020204" pitchFamily="34" charset="0"/>
            </a:endParaRPr>
          </a:p>
          <a:p>
            <a:pPr marL="0" indent="0" algn="just">
              <a:buNone/>
            </a:pPr>
            <a:endParaRPr lang="fr-FR" sz="1500" dirty="0">
              <a:latin typeface="Trebuchet MS" panose="020B0603020202020204" pitchFamily="34" charset="0"/>
            </a:endParaRPr>
          </a:p>
          <a:p>
            <a:pPr marL="0" indent="0" algn="just">
              <a:buNone/>
            </a:pPr>
            <a:endParaRPr lang="fr-FR" sz="1500" dirty="0">
              <a:latin typeface="Trebuchet MS" panose="020B0603020202020204" pitchFamily="34" charset="0"/>
            </a:endParaRPr>
          </a:p>
          <a:p>
            <a:pPr marL="0" indent="0" algn="just">
              <a:buNone/>
            </a:pPr>
            <a:r>
              <a:rPr lang="fr-FR" sz="1500" dirty="0">
                <a:latin typeface="Trebuchet MS" panose="020B0603020202020204" pitchFamily="34" charset="0"/>
              </a:rPr>
              <a:t>À l’issue du retour d’expérience des premières années d’exercice de la compétence sur la </a:t>
            </a:r>
            <a:r>
              <a:rPr lang="fr-FR" sz="1500" b="1" dirty="0">
                <a:solidFill>
                  <a:srgbClr val="82358C"/>
                </a:solidFill>
                <a:latin typeface="Trebuchet MS" panose="020B0603020202020204" pitchFamily="34" charset="0"/>
              </a:rPr>
              <a:t>Gestion des milieux aquatiques et la prévention des inondations (GEMAPI), </a:t>
            </a:r>
            <a:r>
              <a:rPr lang="fr-FR" sz="1500" dirty="0">
                <a:latin typeface="Trebuchet MS" panose="020B0603020202020204" pitchFamily="34" charset="0"/>
              </a:rPr>
              <a:t>Lorient Agglomération a engagé une étude d’analyse critique des ouvrages retenus en 2018. Cette analyse a permis d’établir trois listes d’ouvrage sur la base d’une grille multicritères techniques, réglementaires, juridiques et financières. À l’issue de cette analyse, une nouvelle liste d’ouvrage a été adopté qui comprend 7 ouvrages à gérer au titre de la compétence Gestion des Milieux Aquatiques et Prévention des Inondations et 3 ouvrages à gérer au titre de la Gestion du trait de côte.</a:t>
            </a:r>
          </a:p>
        </p:txBody>
      </p:sp>
      <p:sp>
        <p:nvSpPr>
          <p:cNvPr id="10" name="Espace réservé du contenu 2">
            <a:extLst>
              <a:ext uri="{FF2B5EF4-FFF2-40B4-BE49-F238E27FC236}">
                <a16:creationId xmlns:a16="http://schemas.microsoft.com/office/drawing/2014/main" id="{E629E201-00EE-42F4-9F08-3997D17F66CF}"/>
              </a:ext>
            </a:extLst>
          </p:cNvPr>
          <p:cNvSpPr txBox="1">
            <a:spLocks/>
          </p:cNvSpPr>
          <p:nvPr/>
        </p:nvSpPr>
        <p:spPr>
          <a:xfrm>
            <a:off x="252185" y="625021"/>
            <a:ext cx="6064251"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600" b="1" dirty="0">
                <a:solidFill>
                  <a:schemeClr val="bg1"/>
                </a:solidFill>
                <a:highlight>
                  <a:srgbClr val="82358C"/>
                </a:highlight>
                <a:latin typeface="Trebuchet MS" panose="020B0603020202020204" pitchFamily="34" charset="0"/>
              </a:rPr>
              <a:t>Améliorer les performances écologiques et énergétiques des bâtiments</a:t>
            </a:r>
          </a:p>
          <a:p>
            <a:pPr marL="0" indent="0" algn="just">
              <a:buNone/>
            </a:pPr>
            <a:r>
              <a:rPr lang="fr-FR" sz="1500" dirty="0">
                <a:latin typeface="Trebuchet MS" panose="020B0603020202020204" pitchFamily="34" charset="0"/>
              </a:rPr>
              <a:t>L’Espace Info Habitat, guichet local de l’habitat, est désormais identifié comme </a:t>
            </a:r>
            <a:r>
              <a:rPr lang="fr-FR" sz="1500" b="1" dirty="0">
                <a:solidFill>
                  <a:srgbClr val="82358C"/>
                </a:solidFill>
                <a:latin typeface="Trebuchet MS" panose="020B0603020202020204" pitchFamily="34" charset="0"/>
              </a:rPr>
              <a:t>Espace Conseil France </a:t>
            </a:r>
            <a:r>
              <a:rPr lang="fr-FR" sz="1500" b="1" dirty="0" err="1">
                <a:solidFill>
                  <a:srgbClr val="82358C"/>
                </a:solidFill>
                <a:latin typeface="Trebuchet MS" panose="020B0603020202020204" pitchFamily="34" charset="0"/>
              </a:rPr>
              <a:t>Renov</a:t>
            </a:r>
            <a:r>
              <a:rPr lang="fr-FR" sz="1500" dirty="0">
                <a:latin typeface="Trebuchet MS" panose="020B0603020202020204" pitchFamily="34" charset="0"/>
              </a:rPr>
              <a:t>. Le numéro national oriente donc tous les appels émanant de propriétaires de l’agglomération vers le numéro vert de Lorient Agglomération. Le Programme d’Intérêt Général (PIG habitat) conclu avec l’Anah à destination des ménages modestes a été prorogé. Il porte sur deux thématiques : </a:t>
            </a:r>
            <a:r>
              <a:rPr lang="fr-FR" sz="1500" b="1" dirty="0">
                <a:solidFill>
                  <a:srgbClr val="82358C"/>
                </a:solidFill>
                <a:latin typeface="Trebuchet MS" panose="020B0603020202020204" pitchFamily="34" charset="0"/>
              </a:rPr>
              <a:t>la rénovation énergétique et l’adaptation du logement à la perte d’autonomie</a:t>
            </a:r>
            <a:r>
              <a:rPr lang="fr-FR" sz="1500" dirty="0">
                <a:latin typeface="Trebuchet MS" panose="020B0603020202020204" pitchFamily="34" charset="0"/>
              </a:rPr>
              <a:t>. 200 diagnostics énergétiques complets ont été effectués par les techniciens de l’Espace Info Habitat (visites et relevés à domicile, rapports) et 49 diagnostics d’ergothérapie ont été réalisés.</a:t>
            </a:r>
          </a:p>
        </p:txBody>
      </p:sp>
      <p:pic>
        <p:nvPicPr>
          <p:cNvPr id="2" name="Image 1">
            <a:extLst>
              <a:ext uri="{FF2B5EF4-FFF2-40B4-BE49-F238E27FC236}">
                <a16:creationId xmlns:a16="http://schemas.microsoft.com/office/drawing/2014/main" id="{C3F94C17-AB77-44DF-9B66-E2CD55A7ADA8}"/>
              </a:ext>
            </a:extLst>
          </p:cNvPr>
          <p:cNvPicPr>
            <a:picLocks noChangeAspect="1"/>
          </p:cNvPicPr>
          <p:nvPr/>
        </p:nvPicPr>
        <p:blipFill>
          <a:blip r:embed="rId2"/>
          <a:stretch>
            <a:fillRect/>
          </a:stretch>
        </p:blipFill>
        <p:spPr>
          <a:xfrm>
            <a:off x="6793149" y="1781528"/>
            <a:ext cx="4493749" cy="2371371"/>
          </a:xfrm>
          <a:prstGeom prst="rect">
            <a:avLst/>
          </a:prstGeom>
        </p:spPr>
      </p:pic>
    </p:spTree>
    <p:extLst>
      <p:ext uri="{BB962C8B-B14F-4D97-AF65-F5344CB8AC3E}">
        <p14:creationId xmlns:p14="http://schemas.microsoft.com/office/powerpoint/2010/main" val="43507931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13A997C-29CF-4735-898E-625619513113}"/>
              </a:ext>
            </a:extLst>
          </p:cNvPr>
          <p:cNvPicPr>
            <a:picLocks noChangeAspect="1"/>
          </p:cNvPicPr>
          <p:nvPr/>
        </p:nvPicPr>
        <p:blipFill>
          <a:blip r:embed="rId3"/>
          <a:stretch>
            <a:fillRect/>
          </a:stretch>
        </p:blipFill>
        <p:spPr>
          <a:xfrm>
            <a:off x="6223002" y="4676842"/>
            <a:ext cx="6143828" cy="2435158"/>
          </a:xfrm>
          <a:prstGeom prst="rect">
            <a:avLst/>
          </a:prstGeom>
        </p:spPr>
      </p:pic>
      <p:sp>
        <p:nvSpPr>
          <p:cNvPr id="5" name="Titre 1">
            <a:extLst>
              <a:ext uri="{FF2B5EF4-FFF2-40B4-BE49-F238E27FC236}">
                <a16:creationId xmlns:a16="http://schemas.microsoft.com/office/drawing/2014/main" id="{758BC926-8DFE-4E0B-A572-EC05F3EF0345}"/>
              </a:ext>
            </a:extLst>
          </p:cNvPr>
          <p:cNvSpPr txBox="1">
            <a:spLocks/>
          </p:cNvSpPr>
          <p:nvPr/>
        </p:nvSpPr>
        <p:spPr>
          <a:xfrm>
            <a:off x="275318" y="104106"/>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82358C"/>
                </a:solidFill>
                <a:latin typeface="Trebuchet MS" panose="020B0603020202020204" pitchFamily="34" charset="0"/>
              </a:rPr>
              <a:t>UN TERRITOIRE</a:t>
            </a:r>
            <a:r>
              <a:rPr lang="fr-FR" b="1" dirty="0">
                <a:solidFill>
                  <a:srgbClr val="82358C"/>
                </a:solidFill>
                <a:latin typeface="Trebuchet MS" panose="020B0603020202020204" pitchFamily="34" charset="0"/>
              </a:rPr>
              <a:t> </a:t>
            </a:r>
            <a:r>
              <a:rPr lang="fr-FR" dirty="0">
                <a:solidFill>
                  <a:srgbClr val="82358C"/>
                </a:solidFill>
                <a:latin typeface="Trebuchet MS" panose="020B0603020202020204" pitchFamily="34" charset="0"/>
              </a:rPr>
              <a:t>EXEMPLAIRE </a:t>
            </a:r>
            <a:r>
              <a:rPr lang="fr-FR" b="1" dirty="0">
                <a:solidFill>
                  <a:srgbClr val="82358C"/>
                </a:solidFill>
                <a:latin typeface="Trebuchet MS" panose="020B0603020202020204" pitchFamily="34" charset="0"/>
              </a:rPr>
              <a:t>EN MATIÈRE DE TRANSITION ÉCOLOGIQUE ET ÉNERGETIQUE</a:t>
            </a:r>
          </a:p>
        </p:txBody>
      </p:sp>
      <p:sp>
        <p:nvSpPr>
          <p:cNvPr id="6" name="Espace réservé du contenu 2">
            <a:extLst>
              <a:ext uri="{FF2B5EF4-FFF2-40B4-BE49-F238E27FC236}">
                <a16:creationId xmlns:a16="http://schemas.microsoft.com/office/drawing/2014/main" id="{30F2A61C-B82D-4B90-BB9F-615D689A4ECC}"/>
              </a:ext>
            </a:extLst>
          </p:cNvPr>
          <p:cNvSpPr txBox="1">
            <a:spLocks/>
          </p:cNvSpPr>
          <p:nvPr/>
        </p:nvSpPr>
        <p:spPr>
          <a:xfrm>
            <a:off x="1409699" y="1828744"/>
            <a:ext cx="4559301"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Contribuer à l’autonomie énergétique décarbonée</a:t>
            </a:r>
          </a:p>
          <a:p>
            <a:pPr marL="0" indent="0" algn="just">
              <a:buNone/>
            </a:pPr>
            <a:r>
              <a:rPr lang="fr-FR" sz="1500" dirty="0">
                <a:latin typeface="Trebuchet MS" panose="020B0603020202020204" pitchFamily="34" charset="0"/>
              </a:rPr>
              <a:t>Les conséquences de la crise énergétique, amorcée fin 2021, ont fortement impacté Lorient Agglomération, ses communes, partenaires et plus globalement l’ensemble du territoire en 2023. En effet la facture énergétique a été multipliée par deux par rapport à 2022. Cependant et dès l’été 2022 ces conséquences avaient été anticipées par la mise place d’un </a:t>
            </a:r>
            <a:r>
              <a:rPr lang="fr-FR" sz="1500" b="1" dirty="0">
                <a:solidFill>
                  <a:srgbClr val="82358C"/>
                </a:solidFill>
                <a:latin typeface="Trebuchet MS" panose="020B0603020202020204" pitchFamily="34" charset="0"/>
              </a:rPr>
              <a:t>Plan de résilience énergétique </a:t>
            </a:r>
            <a:r>
              <a:rPr lang="fr-FR" sz="1500" dirty="0">
                <a:latin typeface="Trebuchet MS" panose="020B0603020202020204" pitchFamily="34" charset="0"/>
              </a:rPr>
              <a:t>intégrant 50 actions dont des actions de sobriété à court terme qui ont permis pour Lorient Agglomération et ses communes une réduction significative des consommations : 14 % entre 2021 et 2023 pour Lorient Agglomération (soit 1,8 M€ TTC d’économie et 500 tonnes de CO</a:t>
            </a:r>
            <a:r>
              <a:rPr lang="fr-FR" sz="1500" baseline="-25000" dirty="0">
                <a:latin typeface="Trebuchet MS" panose="020B0603020202020204" pitchFamily="34" charset="0"/>
              </a:rPr>
              <a:t>2</a:t>
            </a:r>
            <a:r>
              <a:rPr lang="fr-FR" sz="1500" dirty="0">
                <a:latin typeface="Trebuchet MS" panose="020B0603020202020204" pitchFamily="34" charset="0"/>
              </a:rPr>
              <a:t> évitées), 16 % pour les communes en moyenne dont 45 % pour l’éclairage public seul (soit 4 M€ TTC d’économie et 3000 tonnes de CO2 évitées).</a:t>
            </a:r>
            <a:endParaRPr lang="fr-FR" sz="1500" dirty="0">
              <a:solidFill>
                <a:srgbClr val="07AFAC"/>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24D1248F-9E1D-48E9-AC95-D33DFD5BE7ED}"/>
              </a:ext>
            </a:extLst>
          </p:cNvPr>
          <p:cNvSpPr txBox="1">
            <a:spLocks/>
          </p:cNvSpPr>
          <p:nvPr/>
        </p:nvSpPr>
        <p:spPr>
          <a:xfrm>
            <a:off x="6129563" y="1488972"/>
            <a:ext cx="5612039"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FR" sz="1500" dirty="0">
              <a:solidFill>
                <a:srgbClr val="82358C"/>
              </a:solidFill>
              <a:latin typeface="Trebuchet MS" panose="020B0603020202020204" pitchFamily="34" charset="0"/>
            </a:endParaRPr>
          </a:p>
          <a:p>
            <a:pPr marL="0" indent="0" algn="just">
              <a:buNone/>
            </a:pPr>
            <a:r>
              <a:rPr lang="fr-FR" sz="1500" dirty="0">
                <a:latin typeface="Trebuchet MS" panose="020B0603020202020204" pitchFamily="34" charset="0"/>
              </a:rPr>
              <a:t>L’action de Lorient Agglomération se concentre autour de 3 axes :</a:t>
            </a:r>
          </a:p>
          <a:p>
            <a:pPr algn="just">
              <a:spcBef>
                <a:spcPts val="600"/>
              </a:spcBef>
            </a:pPr>
            <a:r>
              <a:rPr lang="fr-FR" sz="1500" b="1" dirty="0">
                <a:solidFill>
                  <a:srgbClr val="82358C"/>
                </a:solidFill>
                <a:latin typeface="Trebuchet MS" panose="020B0603020202020204" pitchFamily="34" charset="0"/>
              </a:rPr>
              <a:t>L’exemplarité de l’Etablissement sur son patrimoine bâti: </a:t>
            </a:r>
            <a:r>
              <a:rPr lang="fr-FR" sz="1500" dirty="0">
                <a:latin typeface="Trebuchet MS" panose="020B0603020202020204" pitchFamily="34" charset="0"/>
              </a:rPr>
              <a:t>plusieurs chantiers ont été livrés en 2023 permettant à terme d’économiser 222 000 kWh/an soit 60 tonnes de CO</a:t>
            </a:r>
            <a:r>
              <a:rPr lang="fr-FR" sz="1500" baseline="-25000" dirty="0">
                <a:latin typeface="Trebuchet MS" panose="020B0603020202020204" pitchFamily="34" charset="0"/>
              </a:rPr>
              <a:t>2</a:t>
            </a:r>
            <a:r>
              <a:rPr lang="fr-FR" sz="1500" dirty="0">
                <a:latin typeface="Trebuchet MS" panose="020B0603020202020204" pitchFamily="34" charset="0"/>
              </a:rPr>
              <a:t>/an.</a:t>
            </a:r>
          </a:p>
          <a:p>
            <a:pPr algn="just">
              <a:spcBef>
                <a:spcPts val="600"/>
              </a:spcBef>
            </a:pPr>
            <a:r>
              <a:rPr lang="fr-FR" sz="1500" b="1" dirty="0">
                <a:solidFill>
                  <a:srgbClr val="82358C"/>
                </a:solidFill>
                <a:latin typeface="Trebuchet MS" panose="020B0603020202020204" pitchFamily="34" charset="0"/>
              </a:rPr>
              <a:t>Le développement des énergies renouvelables : </a:t>
            </a:r>
            <a:r>
              <a:rPr lang="fr-FR" sz="1500" dirty="0">
                <a:latin typeface="Trebuchet MS" panose="020B0603020202020204" pitchFamily="34" charset="0"/>
              </a:rPr>
              <a:t>centrales photovoltaïques, projet de ferme solaire, chaleur renouvelable, éolien offshore.</a:t>
            </a:r>
          </a:p>
          <a:p>
            <a:pPr algn="just">
              <a:spcBef>
                <a:spcPts val="600"/>
              </a:spcBef>
            </a:pPr>
            <a:r>
              <a:rPr lang="fr-FR" sz="1500" b="1" dirty="0">
                <a:solidFill>
                  <a:srgbClr val="82358C"/>
                </a:solidFill>
                <a:latin typeface="Trebuchet MS" panose="020B0603020202020204" pitchFamily="34" charset="0"/>
              </a:rPr>
              <a:t>Le soutien aux acteurs du territoire </a:t>
            </a:r>
            <a:r>
              <a:rPr lang="fr-FR" sz="1500" dirty="0">
                <a:latin typeface="Trebuchet MS" panose="020B0603020202020204" pitchFamily="34" charset="0"/>
              </a:rPr>
              <a:t>avec le dispositif des CEE, le groupement d’achat d’électricité et de gaz naturel ou le soutien technique de la plateforme de services énergies de Lorient Agglomération.</a:t>
            </a:r>
          </a:p>
          <a:p>
            <a:pPr marL="0" indent="0" algn="just">
              <a:buNone/>
            </a:pPr>
            <a:endParaRPr lang="fr-FR" sz="1500" dirty="0">
              <a:solidFill>
                <a:srgbClr val="07AFAC"/>
              </a:solidFill>
              <a:latin typeface="Trebuchet MS" panose="020B0603020202020204" pitchFamily="34" charset="0"/>
            </a:endParaRPr>
          </a:p>
        </p:txBody>
      </p:sp>
      <p:pic>
        <p:nvPicPr>
          <p:cNvPr id="10" name="Image 9">
            <a:extLst>
              <a:ext uri="{FF2B5EF4-FFF2-40B4-BE49-F238E27FC236}">
                <a16:creationId xmlns:a16="http://schemas.microsoft.com/office/drawing/2014/main" id="{9272B486-31A9-4BDE-B25F-A560CBF1B9D8}"/>
              </a:ext>
            </a:extLst>
          </p:cNvPr>
          <p:cNvPicPr>
            <a:picLocks noChangeAspect="1"/>
          </p:cNvPicPr>
          <p:nvPr/>
        </p:nvPicPr>
        <p:blipFill>
          <a:blip r:embed="rId4"/>
          <a:stretch>
            <a:fillRect/>
          </a:stretch>
        </p:blipFill>
        <p:spPr>
          <a:xfrm>
            <a:off x="-621846" y="1806586"/>
            <a:ext cx="1905000" cy="5381625"/>
          </a:xfrm>
          <a:prstGeom prst="rect">
            <a:avLst/>
          </a:prstGeom>
        </p:spPr>
      </p:pic>
    </p:spTree>
    <p:extLst>
      <p:ext uri="{BB962C8B-B14F-4D97-AF65-F5344CB8AC3E}">
        <p14:creationId xmlns:p14="http://schemas.microsoft.com/office/powerpoint/2010/main" val="422039240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98C2A52-F128-4F10-9FD2-0399072A9DC0}"/>
              </a:ext>
            </a:extLst>
          </p:cNvPr>
          <p:cNvSpPr>
            <a:spLocks noGrp="1"/>
          </p:cNvSpPr>
          <p:nvPr>
            <p:ph type="sldNum" sz="quarter" idx="12"/>
          </p:nvPr>
        </p:nvSpPr>
        <p:spPr/>
        <p:txBody>
          <a:bodyPr/>
          <a:lstStyle/>
          <a:p>
            <a:fld id="{B399920C-DA5C-4E9F-A23C-F553F19755F9}" type="slidenum">
              <a:rPr lang="fr-FR" smtClean="0"/>
              <a:t>19</a:t>
            </a:fld>
            <a:endParaRPr lang="fr-FR"/>
          </a:p>
        </p:txBody>
      </p:sp>
      <p:sp>
        <p:nvSpPr>
          <p:cNvPr id="5" name="Titre 1">
            <a:extLst>
              <a:ext uri="{FF2B5EF4-FFF2-40B4-BE49-F238E27FC236}">
                <a16:creationId xmlns:a16="http://schemas.microsoft.com/office/drawing/2014/main" id="{AC032BAE-F226-4A15-BB04-F9D64CA55714}"/>
              </a:ext>
            </a:extLst>
          </p:cNvPr>
          <p:cNvSpPr txBox="1">
            <a:spLocks/>
          </p:cNvSpPr>
          <p:nvPr/>
        </p:nvSpPr>
        <p:spPr>
          <a:xfrm>
            <a:off x="5762171" y="136525"/>
            <a:ext cx="6604454" cy="365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200" dirty="0">
                <a:solidFill>
                  <a:srgbClr val="82358C"/>
                </a:solidFill>
                <a:latin typeface="Trebuchet MS" panose="020B0603020202020204" pitchFamily="34" charset="0"/>
              </a:rPr>
              <a:t>UN TERRITOIRE</a:t>
            </a:r>
            <a:r>
              <a:rPr lang="fr-FR" sz="1200" b="1" dirty="0">
                <a:solidFill>
                  <a:srgbClr val="82358C"/>
                </a:solidFill>
                <a:latin typeface="Trebuchet MS" panose="020B0603020202020204" pitchFamily="34" charset="0"/>
              </a:rPr>
              <a:t> </a:t>
            </a:r>
            <a:r>
              <a:rPr lang="fr-FR" sz="1200" dirty="0">
                <a:solidFill>
                  <a:srgbClr val="82358C"/>
                </a:solidFill>
                <a:latin typeface="Trebuchet MS" panose="020B0603020202020204" pitchFamily="34" charset="0"/>
              </a:rPr>
              <a:t>EXEMPLAIRE </a:t>
            </a:r>
            <a:r>
              <a:rPr lang="fr-FR" sz="1200" b="1" dirty="0">
                <a:solidFill>
                  <a:srgbClr val="82358C"/>
                </a:solidFill>
                <a:latin typeface="Trebuchet MS" panose="020B0603020202020204" pitchFamily="34" charset="0"/>
              </a:rPr>
              <a:t>EN MATIÈRE DE TRANSITION ÉCOLOGIQUE ET ÉNERGETIQUE</a:t>
            </a:r>
          </a:p>
        </p:txBody>
      </p:sp>
      <p:sp>
        <p:nvSpPr>
          <p:cNvPr id="6" name="Espace réservé du contenu 2">
            <a:extLst>
              <a:ext uri="{FF2B5EF4-FFF2-40B4-BE49-F238E27FC236}">
                <a16:creationId xmlns:a16="http://schemas.microsoft.com/office/drawing/2014/main" id="{06BF7479-D57F-4313-8A8F-B5AB849CD46A}"/>
              </a:ext>
            </a:extLst>
          </p:cNvPr>
          <p:cNvSpPr txBox="1">
            <a:spLocks/>
          </p:cNvSpPr>
          <p:nvPr/>
        </p:nvSpPr>
        <p:spPr>
          <a:xfrm>
            <a:off x="410935" y="805554"/>
            <a:ext cx="5815694"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Faire de l’agglomération un territoire vertueux en matière de prévention et valorisation des déchets</a:t>
            </a:r>
          </a:p>
          <a:p>
            <a:pPr marL="0" indent="0" algn="just">
              <a:buNone/>
            </a:pPr>
            <a:r>
              <a:rPr lang="fr-FR" sz="1500" dirty="0">
                <a:latin typeface="Trebuchet MS" panose="020B0603020202020204" pitchFamily="34" charset="0"/>
              </a:rPr>
              <a:t>Les déchèteries sont équipées de </a:t>
            </a:r>
            <a:r>
              <a:rPr lang="fr-FR" sz="1500" b="1" dirty="0">
                <a:solidFill>
                  <a:srgbClr val="82358C"/>
                </a:solidFill>
                <a:latin typeface="Trebuchet MS" panose="020B0603020202020204" pitchFamily="34" charset="0"/>
              </a:rPr>
              <a:t>points réemploi </a:t>
            </a:r>
            <a:r>
              <a:rPr lang="fr-FR" sz="1500" dirty="0">
                <a:latin typeface="Trebuchet MS" panose="020B0603020202020204" pitchFamily="34" charset="0"/>
              </a:rPr>
              <a:t>qui permettent de recueillir des biens ou équipements encore en état de fonctionnement dont les propriétaires souhaitent se séparer afin de leur donner une seconde vie. La collecte est assurée par un prestataire qui assure dans un second temps le tri ou la valorisation. Les objets réutilisables sont remis en état et revendus d’occasion, ceux qui ne peuvent l’être sont valorisés dans les différentes filières de traitement existantes. Par ailleurs, l’exploitation de la </a:t>
            </a:r>
            <a:r>
              <a:rPr lang="fr-FR" sz="1500" b="1" dirty="0">
                <a:solidFill>
                  <a:srgbClr val="82358C"/>
                </a:solidFill>
                <a:latin typeface="Trebuchet MS" panose="020B0603020202020204" pitchFamily="34" charset="0"/>
              </a:rPr>
              <a:t>matériauthèque de la déchèterie de Caudan</a:t>
            </a:r>
            <a:r>
              <a:rPr lang="fr-FR" sz="1500" b="1" dirty="0">
                <a:latin typeface="Trebuchet MS" panose="020B0603020202020204" pitchFamily="34" charset="0"/>
              </a:rPr>
              <a:t> </a:t>
            </a:r>
            <a:r>
              <a:rPr lang="fr-FR" sz="1500" dirty="0">
                <a:latin typeface="Trebuchet MS" panose="020B0603020202020204" pitchFamily="34" charset="0"/>
              </a:rPr>
              <a:t>d’est poursuivie en 2023. Le projet fonctionne maintenant en autonomie. L’objectif est de détourner des matériaux réutilisables des déchets : planches, quincailleries, vieilles menuiseries, équipements sanitaires.</a:t>
            </a:r>
            <a:endParaRPr lang="fr-FR" sz="1500" dirty="0">
              <a:solidFill>
                <a:srgbClr val="07AFAC"/>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D5B66311-72A8-4A36-BA68-FB1736DED8BF}"/>
              </a:ext>
            </a:extLst>
          </p:cNvPr>
          <p:cNvSpPr txBox="1">
            <a:spLocks/>
          </p:cNvSpPr>
          <p:nvPr/>
        </p:nvSpPr>
        <p:spPr>
          <a:xfrm>
            <a:off x="6717392" y="805553"/>
            <a:ext cx="4805873"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Dynamiser l’économie circulaire</a:t>
            </a:r>
          </a:p>
          <a:p>
            <a:pPr marL="0" indent="0" algn="just">
              <a:buNone/>
            </a:pPr>
            <a:r>
              <a:rPr lang="fr-FR" sz="1500" dirty="0">
                <a:latin typeface="Trebuchet MS" panose="020B0603020202020204" pitchFamily="34" charset="0"/>
              </a:rPr>
              <a:t>Le </a:t>
            </a:r>
            <a:r>
              <a:rPr lang="fr-FR" sz="1500" b="1" dirty="0">
                <a:solidFill>
                  <a:srgbClr val="82358C"/>
                </a:solidFill>
                <a:latin typeface="Trebuchet MS" panose="020B0603020202020204" pitchFamily="34" charset="0"/>
              </a:rPr>
              <a:t>Schéma de promotion des achats responsables (SPAR) </a:t>
            </a:r>
            <a:r>
              <a:rPr lang="fr-FR" sz="1500" dirty="0">
                <a:latin typeface="Trebuchet MS" panose="020B0603020202020204" pitchFamily="34" charset="0"/>
              </a:rPr>
              <a:t>a été adopté en octobre 2023, élaboré en partenariat avec les acteurs économiques du territoire. Il détermine les objectifs de l’inclusion sociale, des dimensions environnementales et économiques dans les achats, et les modalités de mise en œuvre et de suivi. Le SPAR se construit autour de 4 enjeux principaux pour la période 2023-2027 : la transition écologique et la protection de la santé ; le renforcement des achats inclusifs ; la performance et l’organisation ; les achats innovants au service du territoire. Chaque enjeu se décline en objectifs et indicateurs de suivi. Il a été conçu en cohérence avec les autres plans et politiques publiques : Plan Climat Air Énergie territorial, Plan de prévention des déchets, Plan de mobilités…</a:t>
            </a:r>
            <a:endParaRPr lang="fr-FR" sz="1500" dirty="0">
              <a:solidFill>
                <a:srgbClr val="07AFAC"/>
              </a:solidFill>
              <a:latin typeface="Trebuchet MS" panose="020B0603020202020204" pitchFamily="34" charset="0"/>
            </a:endParaRPr>
          </a:p>
        </p:txBody>
      </p:sp>
      <p:pic>
        <p:nvPicPr>
          <p:cNvPr id="11" name="Image 10">
            <a:extLst>
              <a:ext uri="{FF2B5EF4-FFF2-40B4-BE49-F238E27FC236}">
                <a16:creationId xmlns:a16="http://schemas.microsoft.com/office/drawing/2014/main" id="{887B093C-7DE6-4284-ADB7-A7906D6F3A7C}"/>
              </a:ext>
            </a:extLst>
          </p:cNvPr>
          <p:cNvPicPr>
            <a:picLocks noChangeAspect="1"/>
          </p:cNvPicPr>
          <p:nvPr/>
        </p:nvPicPr>
        <p:blipFill>
          <a:blip r:embed="rId2"/>
          <a:stretch>
            <a:fillRect/>
          </a:stretch>
        </p:blipFill>
        <p:spPr>
          <a:xfrm>
            <a:off x="838200" y="4079262"/>
            <a:ext cx="4772025" cy="2771775"/>
          </a:xfrm>
          <a:prstGeom prst="rect">
            <a:avLst/>
          </a:prstGeom>
        </p:spPr>
      </p:pic>
      <p:pic>
        <p:nvPicPr>
          <p:cNvPr id="12" name="Image 11">
            <a:extLst>
              <a:ext uri="{FF2B5EF4-FFF2-40B4-BE49-F238E27FC236}">
                <a16:creationId xmlns:a16="http://schemas.microsoft.com/office/drawing/2014/main" id="{17732916-2C14-4E54-ADC2-118D9F6AE349}"/>
              </a:ext>
            </a:extLst>
          </p:cNvPr>
          <p:cNvPicPr>
            <a:picLocks noChangeAspect="1"/>
          </p:cNvPicPr>
          <p:nvPr/>
        </p:nvPicPr>
        <p:blipFill>
          <a:blip r:embed="rId3"/>
          <a:stretch>
            <a:fillRect/>
          </a:stretch>
        </p:blipFill>
        <p:spPr>
          <a:xfrm>
            <a:off x="6791324" y="4631940"/>
            <a:ext cx="4731941" cy="2974363"/>
          </a:xfrm>
          <a:prstGeom prst="rect">
            <a:avLst/>
          </a:prstGeom>
        </p:spPr>
      </p:pic>
    </p:spTree>
    <p:extLst>
      <p:ext uri="{BB962C8B-B14F-4D97-AF65-F5344CB8AC3E}">
        <p14:creationId xmlns:p14="http://schemas.microsoft.com/office/powerpoint/2010/main" val="174416091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AC281B7-8042-4F3A-AC6F-D2587D0659F9}"/>
              </a:ext>
            </a:extLst>
          </p:cNvPr>
          <p:cNvSpPr>
            <a:spLocks noGrp="1"/>
          </p:cNvSpPr>
          <p:nvPr>
            <p:ph idx="1"/>
          </p:nvPr>
        </p:nvSpPr>
        <p:spPr>
          <a:xfrm>
            <a:off x="838200" y="226786"/>
            <a:ext cx="10729686" cy="5935663"/>
          </a:xfrm>
        </p:spPr>
        <p:txBody>
          <a:bodyPr>
            <a:normAutofit/>
          </a:bodyPr>
          <a:lstStyle/>
          <a:p>
            <a:pPr marL="0" indent="0" algn="just">
              <a:buNone/>
            </a:pPr>
            <a:r>
              <a:rPr lang="fr-FR" sz="1800" b="1" dirty="0">
                <a:latin typeface="Trebuchet MS" panose="020B0603020202020204" pitchFamily="34" charset="0"/>
              </a:rPr>
              <a:t>La présentation du Rapport d’activité suit désormais la trame du Projet de territoire, adopté par le Conseil communautaire le 9 novembre 2021. Il se constitue de 5 axes et 15 enjeux stratégiques qui formalisent la feuille de route de l’action communautaire d’ici à l’horizon 2030. </a:t>
            </a:r>
          </a:p>
        </p:txBody>
      </p:sp>
      <p:pic>
        <p:nvPicPr>
          <p:cNvPr id="4" name="Image 3">
            <a:extLst>
              <a:ext uri="{FF2B5EF4-FFF2-40B4-BE49-F238E27FC236}">
                <a16:creationId xmlns:a16="http://schemas.microsoft.com/office/drawing/2014/main" id="{F7B5D603-3E13-4DD7-98E3-18B6A23827EE}"/>
              </a:ext>
            </a:extLst>
          </p:cNvPr>
          <p:cNvPicPr>
            <a:picLocks noChangeAspect="1"/>
          </p:cNvPicPr>
          <p:nvPr/>
        </p:nvPicPr>
        <p:blipFill>
          <a:blip r:embed="rId2"/>
          <a:stretch>
            <a:fillRect/>
          </a:stretch>
        </p:blipFill>
        <p:spPr>
          <a:xfrm>
            <a:off x="318876" y="1292225"/>
            <a:ext cx="11034924" cy="5730845"/>
          </a:xfrm>
          <a:prstGeom prst="rect">
            <a:avLst/>
          </a:prstGeom>
        </p:spPr>
      </p:pic>
      <p:sp>
        <p:nvSpPr>
          <p:cNvPr id="5" name="Espace réservé du numéro de diapositive 4">
            <a:extLst>
              <a:ext uri="{FF2B5EF4-FFF2-40B4-BE49-F238E27FC236}">
                <a16:creationId xmlns:a16="http://schemas.microsoft.com/office/drawing/2014/main" id="{27F33504-4883-4C39-8AEB-EB61D2BEA697}"/>
              </a:ext>
            </a:extLst>
          </p:cNvPr>
          <p:cNvSpPr>
            <a:spLocks noGrp="1"/>
          </p:cNvSpPr>
          <p:nvPr>
            <p:ph type="sldNum" sz="quarter" idx="12"/>
          </p:nvPr>
        </p:nvSpPr>
        <p:spPr/>
        <p:txBody>
          <a:bodyPr/>
          <a:lstStyle/>
          <a:p>
            <a:fld id="{B399920C-DA5C-4E9F-A23C-F553F19755F9}" type="slidenum">
              <a:rPr lang="fr-FR" smtClean="0"/>
              <a:t>2</a:t>
            </a:fld>
            <a:endParaRPr lang="fr-FR"/>
          </a:p>
        </p:txBody>
      </p:sp>
    </p:spTree>
    <p:extLst>
      <p:ext uri="{BB962C8B-B14F-4D97-AF65-F5344CB8AC3E}">
        <p14:creationId xmlns:p14="http://schemas.microsoft.com/office/powerpoint/2010/main" val="161377625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F2C696-7775-4C86-B2E3-876ECBCA862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D5373A9-7E76-4F68-A9AB-5102B6419575}"/>
              </a:ext>
            </a:extLst>
          </p:cNvPr>
          <p:cNvSpPr>
            <a:spLocks noGrp="1"/>
          </p:cNvSpPr>
          <p:nvPr>
            <p:ph idx="1"/>
          </p:nvPr>
        </p:nvSpPr>
        <p:spPr/>
        <p:txBody>
          <a:bodyPr/>
          <a:lstStyle/>
          <a:p>
            <a:pPr marL="0" indent="0">
              <a:buNone/>
            </a:pPr>
            <a:r>
              <a:rPr lang="fr-FR" dirty="0" err="1">
                <a:solidFill>
                  <a:srgbClr val="222D71"/>
                </a:solidFill>
              </a:rPr>
              <a:t>bbb</a:t>
            </a:r>
            <a:endParaRPr lang="fr-FR" dirty="0">
              <a:solidFill>
                <a:srgbClr val="222D71"/>
              </a:solidFill>
            </a:endParaRPr>
          </a:p>
        </p:txBody>
      </p:sp>
      <p:pic>
        <p:nvPicPr>
          <p:cNvPr id="4" name="Image 3">
            <a:extLst>
              <a:ext uri="{FF2B5EF4-FFF2-40B4-BE49-F238E27FC236}">
                <a16:creationId xmlns:a16="http://schemas.microsoft.com/office/drawing/2014/main" id="{7E0DEC5F-69ED-41CC-8640-D4505188A80B}"/>
              </a:ext>
            </a:extLst>
          </p:cNvPr>
          <p:cNvPicPr>
            <a:picLocks noChangeAspect="1"/>
          </p:cNvPicPr>
          <p:nvPr/>
        </p:nvPicPr>
        <p:blipFill>
          <a:blip r:embed="rId2"/>
          <a:stretch>
            <a:fillRect/>
          </a:stretch>
        </p:blipFill>
        <p:spPr>
          <a:xfrm>
            <a:off x="0" y="-290286"/>
            <a:ext cx="12205421" cy="7387772"/>
          </a:xfrm>
          <a:prstGeom prst="rect">
            <a:avLst/>
          </a:prstGeom>
        </p:spPr>
      </p:pic>
      <p:sp>
        <p:nvSpPr>
          <p:cNvPr id="5" name="Espace réservé du numéro de diapositive 4">
            <a:extLst>
              <a:ext uri="{FF2B5EF4-FFF2-40B4-BE49-F238E27FC236}">
                <a16:creationId xmlns:a16="http://schemas.microsoft.com/office/drawing/2014/main" id="{42945917-E11A-45F7-B8B1-6F2EB198D67B}"/>
              </a:ext>
            </a:extLst>
          </p:cNvPr>
          <p:cNvSpPr>
            <a:spLocks noGrp="1"/>
          </p:cNvSpPr>
          <p:nvPr>
            <p:ph type="sldNum" sz="quarter" idx="12"/>
          </p:nvPr>
        </p:nvSpPr>
        <p:spPr/>
        <p:txBody>
          <a:bodyPr/>
          <a:lstStyle/>
          <a:p>
            <a:fld id="{B399920C-DA5C-4E9F-A23C-F553F19755F9}" type="slidenum">
              <a:rPr lang="fr-FR" smtClean="0"/>
              <a:t>20</a:t>
            </a:fld>
            <a:endParaRPr lang="fr-FR"/>
          </a:p>
        </p:txBody>
      </p:sp>
    </p:spTree>
    <p:extLst>
      <p:ext uri="{BB962C8B-B14F-4D97-AF65-F5344CB8AC3E}">
        <p14:creationId xmlns:p14="http://schemas.microsoft.com/office/powerpoint/2010/main" val="383098404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E4DB235-BE31-4954-A868-E6D1A2EAB01C}"/>
              </a:ext>
            </a:extLst>
          </p:cNvPr>
          <p:cNvSpPr>
            <a:spLocks noGrp="1"/>
          </p:cNvSpPr>
          <p:nvPr>
            <p:ph type="sldNum" sz="quarter" idx="12"/>
          </p:nvPr>
        </p:nvSpPr>
        <p:spPr/>
        <p:txBody>
          <a:bodyPr/>
          <a:lstStyle/>
          <a:p>
            <a:fld id="{B399920C-DA5C-4E9F-A23C-F553F19755F9}" type="slidenum">
              <a:rPr lang="fr-FR" smtClean="0"/>
              <a:t>21</a:t>
            </a:fld>
            <a:endParaRPr lang="fr-FR"/>
          </a:p>
        </p:txBody>
      </p:sp>
      <p:sp>
        <p:nvSpPr>
          <p:cNvPr id="5" name="Titre 1">
            <a:extLst>
              <a:ext uri="{FF2B5EF4-FFF2-40B4-BE49-F238E27FC236}">
                <a16:creationId xmlns:a16="http://schemas.microsoft.com/office/drawing/2014/main" id="{F3ED0B61-1454-4146-BEDD-6F865EB7B4BC}"/>
              </a:ext>
            </a:extLst>
          </p:cNvPr>
          <p:cNvSpPr txBox="1">
            <a:spLocks/>
          </p:cNvSpPr>
          <p:nvPr/>
        </p:nvSpPr>
        <p:spPr>
          <a:xfrm>
            <a:off x="275318" y="184699"/>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222D71"/>
                </a:solidFill>
                <a:latin typeface="Trebuchet MS" panose="020B0603020202020204" pitchFamily="34" charset="0"/>
              </a:rPr>
              <a:t>UN TERRITOIRE EQUILIBRÉ </a:t>
            </a:r>
            <a:r>
              <a:rPr lang="fr-FR" dirty="0">
                <a:solidFill>
                  <a:srgbClr val="222D71"/>
                </a:solidFill>
                <a:latin typeface="Trebuchet MS" panose="020B0603020202020204" pitchFamily="34" charset="0"/>
              </a:rPr>
              <a:t>ENTRE VILLES ET RURALITÉS</a:t>
            </a:r>
            <a:endParaRPr lang="fr-FR" b="1" dirty="0">
              <a:solidFill>
                <a:srgbClr val="222D71"/>
              </a:solidFill>
              <a:latin typeface="Trebuchet MS" panose="020B0603020202020204" pitchFamily="34" charset="0"/>
            </a:endParaRPr>
          </a:p>
        </p:txBody>
      </p:sp>
      <p:sp>
        <p:nvSpPr>
          <p:cNvPr id="6" name="Espace réservé du contenu 2">
            <a:extLst>
              <a:ext uri="{FF2B5EF4-FFF2-40B4-BE49-F238E27FC236}">
                <a16:creationId xmlns:a16="http://schemas.microsoft.com/office/drawing/2014/main" id="{0A7876EC-3C5D-4C98-8507-290106C8C5C9}"/>
              </a:ext>
            </a:extLst>
          </p:cNvPr>
          <p:cNvSpPr txBox="1">
            <a:spLocks/>
          </p:cNvSpPr>
          <p:nvPr/>
        </p:nvSpPr>
        <p:spPr>
          <a:xfrm>
            <a:off x="581315" y="1660446"/>
            <a:ext cx="5202465"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222D71"/>
                </a:highlight>
                <a:latin typeface="Trebuchet MS" panose="020B0603020202020204" pitchFamily="34" charset="0"/>
              </a:rPr>
              <a:t>Assurer la proximité et l’accessibilité des services publics sur l’ensemble du territoire</a:t>
            </a:r>
          </a:p>
          <a:p>
            <a:pPr marL="0" indent="0" algn="just">
              <a:buNone/>
            </a:pPr>
            <a:r>
              <a:rPr lang="fr-FR" sz="1500" dirty="0">
                <a:latin typeface="Trebuchet MS" panose="020B0603020202020204" pitchFamily="34" charset="0"/>
              </a:rPr>
              <a:t>Afin de mesurer les besoins et attentes des communes en mutualisation dans le domaine des services techniques, un questionnaire a été soumis aux 25 communes début 2023, dégageant ainsi des pistes de travail en commun. Des </a:t>
            </a:r>
            <a:r>
              <a:rPr lang="fr-FR" sz="1500" b="1" dirty="0">
                <a:solidFill>
                  <a:srgbClr val="222D71"/>
                </a:solidFill>
                <a:latin typeface="Trebuchet MS" panose="020B0603020202020204" pitchFamily="34" charset="0"/>
              </a:rPr>
              <a:t>Comités locaux de l’eau </a:t>
            </a:r>
            <a:r>
              <a:rPr lang="fr-FR" sz="1500" dirty="0">
                <a:latin typeface="Trebuchet MS" panose="020B0603020202020204" pitchFamily="34" charset="0"/>
              </a:rPr>
              <a:t>ont également été organisés par secteur géographique, afin d’anticiper et coordonner au mieux les travaux de réseaux eau potable, eaux usées et eaux pluviales avec ceux de la voirie et des divers réseaux des communes.</a:t>
            </a:r>
            <a:endParaRPr lang="fr-FR" sz="1500" dirty="0">
              <a:solidFill>
                <a:srgbClr val="07AFAC"/>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00B332A8-4E08-4977-A855-C2DD9BBA7E25}"/>
              </a:ext>
            </a:extLst>
          </p:cNvPr>
          <p:cNvSpPr txBox="1">
            <a:spLocks/>
          </p:cNvSpPr>
          <p:nvPr/>
        </p:nvSpPr>
        <p:spPr>
          <a:xfrm>
            <a:off x="6288024" y="1660446"/>
            <a:ext cx="5202465"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222D71"/>
                </a:highlight>
                <a:latin typeface="Trebuchet MS" panose="020B0603020202020204" pitchFamily="34" charset="0"/>
              </a:rPr>
              <a:t>Valoriser les atouts de la ruralité</a:t>
            </a:r>
          </a:p>
          <a:p>
            <a:pPr marL="0" indent="0" algn="just">
              <a:buNone/>
            </a:pPr>
            <a:r>
              <a:rPr lang="fr-FR" sz="1500" b="1" dirty="0">
                <a:solidFill>
                  <a:srgbClr val="222D71"/>
                </a:solidFill>
                <a:latin typeface="Trebuchet MS" panose="020B0603020202020204" pitchFamily="34" charset="0"/>
              </a:rPr>
              <a:t>LEADER est l’acronyme de « Liaison entre actions de développement de l’économie rurale »</a:t>
            </a:r>
            <a:r>
              <a:rPr lang="fr-FR" sz="1500" b="1" dirty="0">
                <a:latin typeface="Trebuchet MS" panose="020B0603020202020204" pitchFamily="34" charset="0"/>
              </a:rPr>
              <a:t>. </a:t>
            </a:r>
            <a:r>
              <a:rPr lang="fr-FR" sz="1500" dirty="0">
                <a:latin typeface="Trebuchet MS" panose="020B0603020202020204" pitchFamily="34" charset="0"/>
              </a:rPr>
              <a:t>Ce programme de subvention européen est destiné à financer des projets participant au développement et à l’attractivité des zones rurales de de chaque Pays breton. </a:t>
            </a:r>
          </a:p>
          <a:p>
            <a:pPr marL="0" indent="0" algn="just">
              <a:buNone/>
            </a:pPr>
            <a:r>
              <a:rPr lang="fr-FR" sz="1500" dirty="0">
                <a:latin typeface="Trebuchet MS" panose="020B0603020202020204" pitchFamily="34" charset="0"/>
              </a:rPr>
              <a:t>Le périmètre du Pays de Lorient Quimperlé a été sélectionné afin de porter un nouveau dispositif LEADER sur la période 2023/2027. Dans ce cadre, un travail de contractualisation a été mis en place en 2023 avec la Région et des documents de communication ont été élaborés. Ce nouveau dispositif permet d’accompagner les thématiques suivantes :</a:t>
            </a:r>
          </a:p>
          <a:p>
            <a:pPr lvl="1" algn="just">
              <a:spcBef>
                <a:spcPts val="0"/>
              </a:spcBef>
            </a:pPr>
            <a:r>
              <a:rPr lang="fr-FR" sz="1500" dirty="0">
                <a:latin typeface="Trebuchet MS" panose="020B0603020202020204" pitchFamily="34" charset="0"/>
              </a:rPr>
              <a:t>Soutenir les formes innovantes de protection des ressources naturelles et de la santé,</a:t>
            </a:r>
          </a:p>
          <a:p>
            <a:pPr lvl="1" algn="just">
              <a:spcBef>
                <a:spcPts val="0"/>
              </a:spcBef>
            </a:pPr>
            <a:r>
              <a:rPr lang="fr-FR" sz="1500" dirty="0">
                <a:latin typeface="Trebuchet MS" panose="020B0603020202020204" pitchFamily="34" charset="0"/>
              </a:rPr>
              <a:t>Développer un tourisme durable,</a:t>
            </a:r>
          </a:p>
          <a:p>
            <a:pPr lvl="1" algn="just">
              <a:spcBef>
                <a:spcPts val="0"/>
              </a:spcBef>
            </a:pPr>
            <a:r>
              <a:rPr lang="fr-FR" sz="1500" dirty="0">
                <a:latin typeface="Trebuchet MS" panose="020B0603020202020204" pitchFamily="34" charset="0"/>
              </a:rPr>
              <a:t>Favoriser le développement de filières alimentaires locales et de l’économie circulaire,</a:t>
            </a:r>
          </a:p>
          <a:p>
            <a:pPr lvl="1" algn="just">
              <a:spcBef>
                <a:spcPts val="0"/>
              </a:spcBef>
            </a:pPr>
            <a:r>
              <a:rPr lang="fr-FR" sz="1500" dirty="0">
                <a:latin typeface="Trebuchet MS" panose="020B0603020202020204" pitchFamily="34" charset="0"/>
              </a:rPr>
              <a:t>Soutenir les projets des acteurs du territoire en faveur du développement durable,</a:t>
            </a:r>
          </a:p>
          <a:p>
            <a:pPr lvl="1" algn="just">
              <a:spcBef>
                <a:spcPts val="0"/>
              </a:spcBef>
            </a:pPr>
            <a:r>
              <a:rPr lang="fr-FR" sz="1500" dirty="0">
                <a:latin typeface="Trebuchet MS" panose="020B0603020202020204" pitchFamily="34" charset="0"/>
              </a:rPr>
              <a:t>Renforcer la cohésion et la santé des habitants des espaces ruraux.</a:t>
            </a:r>
            <a:endParaRPr lang="fr-FR" sz="1500" dirty="0">
              <a:solidFill>
                <a:srgbClr val="07AFAC"/>
              </a:solidFill>
              <a:latin typeface="Trebuchet MS" panose="020B0603020202020204" pitchFamily="34" charset="0"/>
            </a:endParaRPr>
          </a:p>
        </p:txBody>
      </p:sp>
      <p:pic>
        <p:nvPicPr>
          <p:cNvPr id="11" name="Image 10">
            <a:extLst>
              <a:ext uri="{FF2B5EF4-FFF2-40B4-BE49-F238E27FC236}">
                <a16:creationId xmlns:a16="http://schemas.microsoft.com/office/drawing/2014/main" id="{897BE165-3776-4856-A42B-C62EE628D9D8}"/>
              </a:ext>
            </a:extLst>
          </p:cNvPr>
          <p:cNvPicPr>
            <a:picLocks noChangeAspect="1"/>
          </p:cNvPicPr>
          <p:nvPr/>
        </p:nvPicPr>
        <p:blipFill>
          <a:blip r:embed="rId2"/>
          <a:stretch>
            <a:fillRect/>
          </a:stretch>
        </p:blipFill>
        <p:spPr>
          <a:xfrm>
            <a:off x="0" y="4313929"/>
            <a:ext cx="5853351" cy="2544071"/>
          </a:xfrm>
          <a:prstGeom prst="rect">
            <a:avLst/>
          </a:prstGeom>
        </p:spPr>
      </p:pic>
      <p:sp>
        <p:nvSpPr>
          <p:cNvPr id="18" name="Ellipse 17">
            <a:extLst>
              <a:ext uri="{FF2B5EF4-FFF2-40B4-BE49-F238E27FC236}">
                <a16:creationId xmlns:a16="http://schemas.microsoft.com/office/drawing/2014/main" id="{150252E4-F7E8-49D2-97D0-A6CC6B002AC7}"/>
              </a:ext>
            </a:extLst>
          </p:cNvPr>
          <p:cNvSpPr/>
          <p:nvPr/>
        </p:nvSpPr>
        <p:spPr>
          <a:xfrm>
            <a:off x="6839519" y="4707385"/>
            <a:ext cx="57150" cy="69850"/>
          </a:xfrm>
          <a:prstGeom prst="ellipse">
            <a:avLst/>
          </a:prstGeom>
          <a:solidFill>
            <a:srgbClr val="222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EC94CA06-A782-44A7-AA8C-0B98EF1D9A9A}"/>
              </a:ext>
            </a:extLst>
          </p:cNvPr>
          <p:cNvSpPr/>
          <p:nvPr/>
        </p:nvSpPr>
        <p:spPr>
          <a:xfrm>
            <a:off x="6839519" y="5127704"/>
            <a:ext cx="57150" cy="69850"/>
          </a:xfrm>
          <a:prstGeom prst="ellipse">
            <a:avLst/>
          </a:prstGeom>
          <a:solidFill>
            <a:srgbClr val="222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3E797AEB-834E-471D-A11F-3E353439EFDD}"/>
              </a:ext>
            </a:extLst>
          </p:cNvPr>
          <p:cNvSpPr/>
          <p:nvPr/>
        </p:nvSpPr>
        <p:spPr>
          <a:xfrm>
            <a:off x="6839519" y="5328228"/>
            <a:ext cx="57150" cy="69850"/>
          </a:xfrm>
          <a:prstGeom prst="ellipse">
            <a:avLst/>
          </a:prstGeom>
          <a:solidFill>
            <a:srgbClr val="222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8C6B6C10-1C01-4735-86E8-DE6C17AECC82}"/>
              </a:ext>
            </a:extLst>
          </p:cNvPr>
          <p:cNvSpPr/>
          <p:nvPr/>
        </p:nvSpPr>
        <p:spPr>
          <a:xfrm>
            <a:off x="6839519" y="5740457"/>
            <a:ext cx="57150" cy="69850"/>
          </a:xfrm>
          <a:prstGeom prst="ellipse">
            <a:avLst/>
          </a:prstGeom>
          <a:solidFill>
            <a:srgbClr val="222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7F900F3B-1BF0-47D8-BAE4-862304754487}"/>
              </a:ext>
            </a:extLst>
          </p:cNvPr>
          <p:cNvSpPr/>
          <p:nvPr/>
        </p:nvSpPr>
        <p:spPr>
          <a:xfrm>
            <a:off x="6839519" y="6144415"/>
            <a:ext cx="57150" cy="69850"/>
          </a:xfrm>
          <a:prstGeom prst="ellipse">
            <a:avLst/>
          </a:prstGeom>
          <a:solidFill>
            <a:srgbClr val="222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8957913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4BA28C-BDC6-44AC-BA11-A70690B77BC5}"/>
              </a:ext>
            </a:extLst>
          </p:cNvPr>
          <p:cNvSpPr>
            <a:spLocks noGrp="1"/>
          </p:cNvSpPr>
          <p:nvPr>
            <p:ph type="sldNum" sz="quarter" idx="12"/>
          </p:nvPr>
        </p:nvSpPr>
        <p:spPr/>
        <p:txBody>
          <a:bodyPr/>
          <a:lstStyle/>
          <a:p>
            <a:fld id="{B399920C-DA5C-4E9F-A23C-F553F19755F9}" type="slidenum">
              <a:rPr lang="fr-FR" smtClean="0"/>
              <a:t>22</a:t>
            </a:fld>
            <a:endParaRPr lang="fr-FR" dirty="0"/>
          </a:p>
        </p:txBody>
      </p:sp>
      <p:sp>
        <p:nvSpPr>
          <p:cNvPr id="6" name="Titre 1">
            <a:extLst>
              <a:ext uri="{FF2B5EF4-FFF2-40B4-BE49-F238E27FC236}">
                <a16:creationId xmlns:a16="http://schemas.microsoft.com/office/drawing/2014/main" id="{1FF4BC3D-C924-4578-B648-F0504FB5BC79}"/>
              </a:ext>
            </a:extLst>
          </p:cNvPr>
          <p:cNvSpPr txBox="1">
            <a:spLocks/>
          </p:cNvSpPr>
          <p:nvPr/>
        </p:nvSpPr>
        <p:spPr>
          <a:xfrm>
            <a:off x="435258" y="0"/>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222D71"/>
                </a:solidFill>
                <a:latin typeface="Trebuchet MS" panose="020B0603020202020204" pitchFamily="34" charset="0"/>
              </a:rPr>
              <a:t>UN TERRITOIRE </a:t>
            </a:r>
            <a:r>
              <a:rPr lang="fr-FR" b="1" dirty="0">
                <a:solidFill>
                  <a:srgbClr val="222D71"/>
                </a:solidFill>
                <a:latin typeface="Trebuchet MS" panose="020B0603020202020204" pitchFamily="34" charset="0"/>
              </a:rPr>
              <a:t>NUMÉRIQUE</a:t>
            </a:r>
          </a:p>
        </p:txBody>
      </p:sp>
      <p:sp>
        <p:nvSpPr>
          <p:cNvPr id="7" name="Espace réservé du contenu 2">
            <a:extLst>
              <a:ext uri="{FF2B5EF4-FFF2-40B4-BE49-F238E27FC236}">
                <a16:creationId xmlns:a16="http://schemas.microsoft.com/office/drawing/2014/main" id="{D25173A7-18BF-4C50-9719-2ADA3DD6C2DD}"/>
              </a:ext>
            </a:extLst>
          </p:cNvPr>
          <p:cNvSpPr txBox="1">
            <a:spLocks/>
          </p:cNvSpPr>
          <p:nvPr/>
        </p:nvSpPr>
        <p:spPr>
          <a:xfrm>
            <a:off x="435258" y="1091136"/>
            <a:ext cx="5434600"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222D71"/>
                </a:highlight>
                <a:latin typeface="Trebuchet MS" panose="020B0603020202020204" pitchFamily="34" charset="0"/>
              </a:rPr>
              <a:t>Faire de Lorient Agglomération un territoire 100% connecté</a:t>
            </a:r>
          </a:p>
          <a:p>
            <a:pPr marL="0" indent="0" algn="just">
              <a:buNone/>
            </a:pPr>
            <a:r>
              <a:rPr lang="fr-FR" sz="1500" dirty="0">
                <a:latin typeface="Trebuchet MS" panose="020B0603020202020204" pitchFamily="34" charset="0"/>
              </a:rPr>
              <a:t>En 2023, Lorient Agglomération a développé son </a:t>
            </a:r>
            <a:r>
              <a:rPr lang="fr-FR" sz="1500" b="1" dirty="0">
                <a:solidFill>
                  <a:srgbClr val="222D71"/>
                </a:solidFill>
                <a:latin typeface="Trebuchet MS" panose="020B0603020202020204" pitchFamily="34" charset="0"/>
              </a:rPr>
              <a:t>réseau d’antennes LoRa</a:t>
            </a:r>
            <a:r>
              <a:rPr lang="fr-FR" sz="1500" dirty="0">
                <a:latin typeface="Trebuchet MS" panose="020B0603020202020204" pitchFamily="34" charset="0"/>
              </a:rPr>
              <a:t>, initié lors du projet des déchèteries connectées. L’extension a été réalisée notamment pour la connexion et le pilotage des armoires d’éclairages publics en partenariat avec la commune de Ploemeur, mais également pour des capteurs d’autres communes comme le CO</a:t>
            </a:r>
            <a:r>
              <a:rPr lang="fr-FR" sz="1500" baseline="-25000" dirty="0">
                <a:latin typeface="Trebuchet MS" panose="020B0603020202020204" pitchFamily="34" charset="0"/>
              </a:rPr>
              <a:t>2</a:t>
            </a:r>
            <a:r>
              <a:rPr lang="fr-FR" sz="1500" dirty="0">
                <a:latin typeface="Trebuchet MS" panose="020B0603020202020204" pitchFamily="34" charset="0"/>
              </a:rPr>
              <a:t> par exemple à Lorient. </a:t>
            </a:r>
          </a:p>
          <a:p>
            <a:pPr marL="0" indent="0" algn="just">
              <a:buNone/>
            </a:pPr>
            <a:r>
              <a:rPr lang="fr-FR" sz="1500" dirty="0">
                <a:latin typeface="Trebuchet MS" panose="020B0603020202020204" pitchFamily="34" charset="0"/>
              </a:rPr>
              <a:t>Lorient Agglomération a également renforcé en 2023, la </a:t>
            </a:r>
            <a:r>
              <a:rPr lang="fr-FR" sz="1500" b="1" dirty="0">
                <a:solidFill>
                  <a:srgbClr val="222D71"/>
                </a:solidFill>
                <a:latin typeface="Trebuchet MS" panose="020B0603020202020204" pitchFamily="34" charset="0"/>
              </a:rPr>
              <a:t>sécurité de son réseau de fibres optiques privé</a:t>
            </a:r>
            <a:r>
              <a:rPr lang="fr-FR" sz="1500" dirty="0">
                <a:latin typeface="Trebuchet MS" panose="020B0603020202020204" pitchFamily="34" charset="0"/>
              </a:rPr>
              <a:t>, support de communication et de partage d’infrastructures numériques avec les partenaires communaux ou entités publiques. Le projet a consisté à la pose de fourreaux sur un tronçon entre les communes de Quéven et de Pont-Scorff qui permettra d’assurer une continuité de services sur les réseaux de communications électroniques déployés par l’Agglomération et les services aux communes et partenaires.</a:t>
            </a:r>
            <a:endParaRPr lang="fr-FR" sz="1500" dirty="0">
              <a:solidFill>
                <a:srgbClr val="07AFAC"/>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58891ED0-B73F-4A32-925D-F5044999CF8B}"/>
              </a:ext>
            </a:extLst>
          </p:cNvPr>
          <p:cNvSpPr txBox="1">
            <a:spLocks/>
          </p:cNvSpPr>
          <p:nvPr/>
        </p:nvSpPr>
        <p:spPr>
          <a:xfrm>
            <a:off x="6322142" y="1091135"/>
            <a:ext cx="5434600"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222D71"/>
                </a:highlight>
                <a:latin typeface="Trebuchet MS" panose="020B0603020202020204" pitchFamily="34" charset="0"/>
              </a:rPr>
              <a:t>Accompagner la transition numérique auprès de tous les usagers</a:t>
            </a:r>
          </a:p>
          <a:p>
            <a:pPr marL="0" indent="0" algn="just">
              <a:buNone/>
            </a:pPr>
            <a:r>
              <a:rPr lang="fr-FR" sz="1500" dirty="0">
                <a:latin typeface="Trebuchet MS" panose="020B0603020202020204" pitchFamily="34" charset="0"/>
              </a:rPr>
              <a:t>Lorient Agglomération a adhéré à </a:t>
            </a:r>
            <a:r>
              <a:rPr lang="fr-FR" sz="1500" b="1" dirty="0">
                <a:solidFill>
                  <a:srgbClr val="222D71"/>
                </a:solidFill>
                <a:latin typeface="Trebuchet MS" panose="020B0603020202020204" pitchFamily="34" charset="0"/>
              </a:rPr>
              <a:t>la démarche </a:t>
            </a:r>
            <a:r>
              <a:rPr lang="fr-FR" sz="1500" b="1" dirty="0" err="1">
                <a:solidFill>
                  <a:srgbClr val="222D71"/>
                </a:solidFill>
                <a:latin typeface="Trebuchet MS" panose="020B0603020202020204" pitchFamily="34" charset="0"/>
              </a:rPr>
              <a:t>Portréa</a:t>
            </a:r>
            <a:r>
              <a:rPr lang="fr-FR" sz="1500" b="1" dirty="0">
                <a:solidFill>
                  <a:srgbClr val="222D71"/>
                </a:solidFill>
                <a:latin typeface="Trebuchet MS" panose="020B0603020202020204" pitchFamily="34" charset="0"/>
              </a:rPr>
              <a:t> </a:t>
            </a:r>
            <a:r>
              <a:rPr lang="fr-FR" sz="1500" dirty="0">
                <a:latin typeface="Trebuchet MS" panose="020B0603020202020204" pitchFamily="34" charset="0"/>
              </a:rPr>
              <a:t>portée par le </a:t>
            </a:r>
            <a:r>
              <a:rPr lang="fr-FR" sz="1500" dirty="0" err="1">
                <a:latin typeface="Trebuchet MS" panose="020B0603020202020204" pitchFamily="34" charset="0"/>
              </a:rPr>
              <a:t>Lab</a:t>
            </a:r>
            <a:r>
              <a:rPr lang="fr-FR" sz="1500" dirty="0">
                <a:latin typeface="Trebuchet MS" panose="020B0603020202020204" pitchFamily="34" charset="0"/>
              </a:rPr>
              <a:t> </a:t>
            </a:r>
            <a:r>
              <a:rPr lang="fr-FR" sz="1500" dirty="0" err="1">
                <a:latin typeface="Trebuchet MS" panose="020B0603020202020204" pitchFamily="34" charset="0"/>
              </a:rPr>
              <a:t>access</a:t>
            </a:r>
            <a:r>
              <a:rPr lang="fr-FR" sz="1500" dirty="0">
                <a:latin typeface="Trebuchet MS" panose="020B0603020202020204" pitchFamily="34" charset="0"/>
              </a:rPr>
              <a:t> de Rennes dont la plateforme à destination des professionnelles de l’inclusion et des communes, permet d’identifier les fragilités dans la relation e-administrative dans un territoire et le risque de non-recours au droit de citoyens. </a:t>
            </a:r>
            <a:endParaRPr lang="fr-FR" sz="1500" dirty="0">
              <a:solidFill>
                <a:srgbClr val="07AFAC"/>
              </a:solidFill>
              <a:latin typeface="Trebuchet MS" panose="020B0603020202020204" pitchFamily="34" charset="0"/>
            </a:endParaRPr>
          </a:p>
        </p:txBody>
      </p:sp>
      <p:sp>
        <p:nvSpPr>
          <p:cNvPr id="9" name="Espace réservé du contenu 2">
            <a:extLst>
              <a:ext uri="{FF2B5EF4-FFF2-40B4-BE49-F238E27FC236}">
                <a16:creationId xmlns:a16="http://schemas.microsoft.com/office/drawing/2014/main" id="{FD8E326D-0492-4367-93C8-240C97663F01}"/>
              </a:ext>
            </a:extLst>
          </p:cNvPr>
          <p:cNvSpPr txBox="1">
            <a:spLocks/>
          </p:cNvSpPr>
          <p:nvPr/>
        </p:nvSpPr>
        <p:spPr>
          <a:xfrm>
            <a:off x="6322142" y="3355578"/>
            <a:ext cx="5434600"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222D71"/>
                </a:highlight>
                <a:latin typeface="Trebuchet MS" panose="020B0603020202020204" pitchFamily="34" charset="0"/>
              </a:rPr>
              <a:t>Agir pour un numérique responsable</a:t>
            </a:r>
          </a:p>
          <a:p>
            <a:pPr marL="0" indent="0" algn="just">
              <a:buNone/>
            </a:pPr>
            <a:r>
              <a:rPr lang="fr-FR" sz="1500" dirty="0">
                <a:latin typeface="Trebuchet MS" panose="020B0603020202020204" pitchFamily="34" charset="0"/>
              </a:rPr>
              <a:t>En 2023 Lorient Agglomération a finalisé la construction de son </a:t>
            </a:r>
            <a:r>
              <a:rPr lang="fr-FR" sz="1500" b="1" dirty="0">
                <a:solidFill>
                  <a:srgbClr val="222D71"/>
                </a:solidFill>
                <a:latin typeface="Trebuchet MS" panose="020B0603020202020204" pitchFamily="34" charset="0"/>
              </a:rPr>
              <a:t>nouveau centre de données</a:t>
            </a:r>
            <a:r>
              <a:rPr lang="fr-FR" sz="1500" dirty="0">
                <a:latin typeface="Trebuchet MS" panose="020B0603020202020204" pitchFamily="34" charset="0"/>
              </a:rPr>
              <a:t>. Cet outil territorial permet l’hébergement, la sécurisation et la gestion des systèmes d’information de l’Agglomération mais également de près de la moitié des communes du territoire, ainsi que de partenaires.</a:t>
            </a:r>
          </a:p>
          <a:p>
            <a:pPr marL="0" indent="0" algn="just">
              <a:buNone/>
            </a:pPr>
            <a:r>
              <a:rPr lang="fr-FR" sz="1500" dirty="0">
                <a:latin typeface="Trebuchet MS" panose="020B0603020202020204" pitchFamily="34" charset="0"/>
              </a:rPr>
              <a:t>Lorient Agglomération a également été lauréate de l’appel à projet Territoire Intelligent et Durable avec son </a:t>
            </a:r>
            <a:r>
              <a:rPr lang="fr-FR" sz="1500" b="1" dirty="0">
                <a:solidFill>
                  <a:srgbClr val="222D71"/>
                </a:solidFill>
                <a:latin typeface="Trebuchet MS" panose="020B0603020202020204" pitchFamily="34" charset="0"/>
              </a:rPr>
              <a:t>projet CELTIC</a:t>
            </a:r>
            <a:r>
              <a:rPr lang="fr-FR" sz="1500" dirty="0">
                <a:latin typeface="Trebuchet MS" panose="020B0603020202020204" pitchFamily="34" charset="0"/>
              </a:rPr>
              <a:t>, utilisant des capteurs de données et le réseau LoRa pour développer des modèles prédictifs sur la thématique de la submersion marine et du maintien en condition opérationnelle des ouvrages maritimes gérés dans le cadre de la compétence GEMAPI.</a:t>
            </a:r>
            <a:endParaRPr lang="fr-FR" sz="1500" dirty="0">
              <a:solidFill>
                <a:srgbClr val="07AFAC"/>
              </a:solidFill>
              <a:latin typeface="Trebuchet MS" panose="020B0603020202020204" pitchFamily="34" charset="0"/>
            </a:endParaRPr>
          </a:p>
        </p:txBody>
      </p:sp>
      <p:pic>
        <p:nvPicPr>
          <p:cNvPr id="3" name="Image 2">
            <a:extLst>
              <a:ext uri="{FF2B5EF4-FFF2-40B4-BE49-F238E27FC236}">
                <a16:creationId xmlns:a16="http://schemas.microsoft.com/office/drawing/2014/main" id="{1B594DFE-BEEF-4076-9941-A9D6D9FDE7C4}"/>
              </a:ext>
            </a:extLst>
          </p:cNvPr>
          <p:cNvPicPr>
            <a:picLocks noChangeAspect="1"/>
          </p:cNvPicPr>
          <p:nvPr/>
        </p:nvPicPr>
        <p:blipFill>
          <a:blip r:embed="rId2"/>
          <a:stretch>
            <a:fillRect/>
          </a:stretch>
        </p:blipFill>
        <p:spPr>
          <a:xfrm>
            <a:off x="-14136" y="5254896"/>
            <a:ext cx="5883993" cy="2020730"/>
          </a:xfrm>
          <a:prstGeom prst="rect">
            <a:avLst/>
          </a:prstGeom>
        </p:spPr>
      </p:pic>
    </p:spTree>
    <p:extLst>
      <p:ext uri="{BB962C8B-B14F-4D97-AF65-F5344CB8AC3E}">
        <p14:creationId xmlns:p14="http://schemas.microsoft.com/office/powerpoint/2010/main" val="417220001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C3DF6C-2E73-4046-9095-421A0FD942F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AAD4FB1-8A3A-4DD9-BF4A-447E4E8ABA80}"/>
              </a:ext>
            </a:extLst>
          </p:cNvPr>
          <p:cNvSpPr>
            <a:spLocks noGrp="1"/>
          </p:cNvSpPr>
          <p:nvPr>
            <p:ph idx="1"/>
          </p:nvPr>
        </p:nvSpPr>
        <p:spPr/>
        <p:txBody>
          <a:bodyPr/>
          <a:lstStyle/>
          <a:p>
            <a:r>
              <a:rPr lang="fr-FR" dirty="0" err="1">
                <a:solidFill>
                  <a:srgbClr val="F8CA12"/>
                </a:solidFill>
              </a:rPr>
              <a:t>bbbb</a:t>
            </a:r>
            <a:endParaRPr lang="fr-FR" dirty="0">
              <a:solidFill>
                <a:srgbClr val="F8CA12"/>
              </a:solidFill>
            </a:endParaRPr>
          </a:p>
        </p:txBody>
      </p:sp>
      <p:pic>
        <p:nvPicPr>
          <p:cNvPr id="4" name="Image 3">
            <a:extLst>
              <a:ext uri="{FF2B5EF4-FFF2-40B4-BE49-F238E27FC236}">
                <a16:creationId xmlns:a16="http://schemas.microsoft.com/office/drawing/2014/main" id="{F309E912-D3DC-4ECF-BFD5-276324C0C1A0}"/>
              </a:ext>
            </a:extLst>
          </p:cNvPr>
          <p:cNvPicPr>
            <a:picLocks noChangeAspect="1"/>
          </p:cNvPicPr>
          <p:nvPr/>
        </p:nvPicPr>
        <p:blipFill>
          <a:blip r:embed="rId2"/>
          <a:stretch>
            <a:fillRect/>
          </a:stretch>
        </p:blipFill>
        <p:spPr>
          <a:xfrm>
            <a:off x="1" y="-244592"/>
            <a:ext cx="12207610" cy="7356592"/>
          </a:xfrm>
          <a:prstGeom prst="rect">
            <a:avLst/>
          </a:prstGeom>
        </p:spPr>
      </p:pic>
      <p:sp>
        <p:nvSpPr>
          <p:cNvPr id="5" name="Espace réservé du numéro de diapositive 4">
            <a:extLst>
              <a:ext uri="{FF2B5EF4-FFF2-40B4-BE49-F238E27FC236}">
                <a16:creationId xmlns:a16="http://schemas.microsoft.com/office/drawing/2014/main" id="{C6482ABD-4EFE-4007-BACE-DE1F45B714E1}"/>
              </a:ext>
            </a:extLst>
          </p:cNvPr>
          <p:cNvSpPr>
            <a:spLocks noGrp="1"/>
          </p:cNvSpPr>
          <p:nvPr>
            <p:ph type="sldNum" sz="quarter" idx="12"/>
          </p:nvPr>
        </p:nvSpPr>
        <p:spPr/>
        <p:txBody>
          <a:bodyPr/>
          <a:lstStyle/>
          <a:p>
            <a:fld id="{B399920C-DA5C-4E9F-A23C-F553F19755F9}" type="slidenum">
              <a:rPr lang="fr-FR" smtClean="0"/>
              <a:t>23</a:t>
            </a:fld>
            <a:endParaRPr lang="fr-FR"/>
          </a:p>
        </p:txBody>
      </p:sp>
    </p:spTree>
    <p:extLst>
      <p:ext uri="{BB962C8B-B14F-4D97-AF65-F5344CB8AC3E}">
        <p14:creationId xmlns:p14="http://schemas.microsoft.com/office/powerpoint/2010/main" val="275078778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43ABDC8-CA2D-4017-8327-54FB6EF20789}"/>
              </a:ext>
            </a:extLst>
          </p:cNvPr>
          <p:cNvSpPr>
            <a:spLocks noGrp="1"/>
          </p:cNvSpPr>
          <p:nvPr>
            <p:ph type="sldNum" sz="quarter" idx="12"/>
          </p:nvPr>
        </p:nvSpPr>
        <p:spPr/>
        <p:txBody>
          <a:bodyPr/>
          <a:lstStyle/>
          <a:p>
            <a:fld id="{B399920C-DA5C-4E9F-A23C-F553F19755F9}" type="slidenum">
              <a:rPr lang="fr-FR" smtClean="0"/>
              <a:t>24</a:t>
            </a:fld>
            <a:endParaRPr lang="fr-FR"/>
          </a:p>
        </p:txBody>
      </p:sp>
      <p:sp>
        <p:nvSpPr>
          <p:cNvPr id="5" name="Titre 1">
            <a:extLst>
              <a:ext uri="{FF2B5EF4-FFF2-40B4-BE49-F238E27FC236}">
                <a16:creationId xmlns:a16="http://schemas.microsoft.com/office/drawing/2014/main" id="{9481692A-C591-47AC-8933-4660E26F91E2}"/>
              </a:ext>
            </a:extLst>
          </p:cNvPr>
          <p:cNvSpPr txBox="1">
            <a:spLocks/>
          </p:cNvSpPr>
          <p:nvPr/>
        </p:nvSpPr>
        <p:spPr>
          <a:xfrm>
            <a:off x="435258" y="0"/>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F8CA12"/>
                </a:solidFill>
                <a:latin typeface="Trebuchet MS" panose="020B0603020202020204" pitchFamily="34" charset="0"/>
              </a:rPr>
              <a:t>UN TERRITOIRE QUI IMPULSE </a:t>
            </a:r>
            <a:r>
              <a:rPr lang="fr-FR" b="1" dirty="0">
                <a:solidFill>
                  <a:srgbClr val="F8CA12"/>
                </a:solidFill>
                <a:latin typeface="Trebuchet MS" panose="020B0603020202020204" pitchFamily="34" charset="0"/>
              </a:rPr>
              <a:t>LA SOLIDARITÉ COMMUNAUTAIRE</a:t>
            </a:r>
          </a:p>
        </p:txBody>
      </p:sp>
      <p:sp>
        <p:nvSpPr>
          <p:cNvPr id="7" name="Espace réservé du contenu 2">
            <a:extLst>
              <a:ext uri="{FF2B5EF4-FFF2-40B4-BE49-F238E27FC236}">
                <a16:creationId xmlns:a16="http://schemas.microsoft.com/office/drawing/2014/main" id="{47E3E85D-D237-48B4-9D23-0FE89AD5E18F}"/>
              </a:ext>
            </a:extLst>
          </p:cNvPr>
          <p:cNvSpPr txBox="1">
            <a:spLocks/>
          </p:cNvSpPr>
          <p:nvPr/>
        </p:nvSpPr>
        <p:spPr>
          <a:xfrm>
            <a:off x="224246" y="1538662"/>
            <a:ext cx="5871754"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Renforcer la proximité de l’agglomération auprès de ses communes membres </a:t>
            </a:r>
          </a:p>
          <a:p>
            <a:pPr marL="0" indent="0" algn="just">
              <a:buNone/>
            </a:pPr>
            <a:r>
              <a:rPr lang="fr-FR" sz="1500" dirty="0">
                <a:latin typeface="Trebuchet MS" panose="020B0603020202020204" pitchFamily="34" charset="0"/>
              </a:rPr>
              <a:t>Le </a:t>
            </a:r>
            <a:r>
              <a:rPr lang="fr-FR" sz="1500" b="1" dirty="0">
                <a:solidFill>
                  <a:srgbClr val="F8CA12"/>
                </a:solidFill>
                <a:latin typeface="Trebuchet MS" panose="020B0603020202020204" pitchFamily="34" charset="0"/>
              </a:rPr>
              <a:t>Contrat Territorial </a:t>
            </a:r>
            <a:r>
              <a:rPr lang="fr-FR" sz="1500" dirty="0">
                <a:latin typeface="Trebuchet MS" panose="020B0603020202020204" pitchFamily="34" charset="0"/>
              </a:rPr>
              <a:t>est un nouveau dispositif de financement des projets d’investissement communaux proposé par Lorient Agglomération. Celui-ci vient renforcer l’ambition d’une solidarité communautaire affirmée en direction des communes les plus éloignées des centralités. Doté d’une enveloppe d’un montant de 7,105M€, réparti entre les 25 communes, le Contrat Territorial se déploie selon des critères simplifiés, adaptés à la réalité territoriale.</a:t>
            </a:r>
            <a:endParaRPr lang="fr-FR" sz="1500" dirty="0">
              <a:solidFill>
                <a:srgbClr val="07AFAC"/>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45CD2513-F095-4138-B760-CD45316104F2}"/>
              </a:ext>
            </a:extLst>
          </p:cNvPr>
          <p:cNvSpPr txBox="1">
            <a:spLocks/>
          </p:cNvSpPr>
          <p:nvPr/>
        </p:nvSpPr>
        <p:spPr>
          <a:xfrm>
            <a:off x="224246" y="3951967"/>
            <a:ext cx="5871754"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Faciliter les coopérations entre communes pour améliorer l’offre de services</a:t>
            </a:r>
          </a:p>
          <a:p>
            <a:pPr marL="0" indent="0" algn="just">
              <a:buNone/>
            </a:pPr>
            <a:r>
              <a:rPr lang="fr-FR" sz="1500" dirty="0">
                <a:latin typeface="Trebuchet MS" panose="020B0603020202020204" pitchFamily="34" charset="0"/>
              </a:rPr>
              <a:t>Dès 2020, l’Agglomération a développé des réseaux de proximité et de partenariat avec les 25 communes dans un objectif de partage d’expérience, d’une meilleure connaissance de l’action communautaire ou encore de favoriser les contacts avec les partenaires institutionnels de l’agglo. C’est le cas pour le réseau « </a:t>
            </a:r>
            <a:r>
              <a:rPr lang="fr-FR" sz="1500" b="1" dirty="0">
                <a:solidFill>
                  <a:srgbClr val="F8CA12"/>
                </a:solidFill>
                <a:latin typeface="Trebuchet MS" panose="020B0603020202020204" pitchFamily="34" charset="0"/>
              </a:rPr>
              <a:t>Aides et Subventions publiques </a:t>
            </a:r>
            <a:r>
              <a:rPr lang="fr-FR" sz="1500" dirty="0">
                <a:latin typeface="Trebuchet MS" panose="020B0603020202020204" pitchFamily="34" charset="0"/>
              </a:rPr>
              <a:t>» créé fin 2021 et qui peut être défini par une approche transversale et partenariale, sur les différents mécanismes de subventions publiques pouvant être mobilisés sur le territoire.</a:t>
            </a:r>
            <a:endParaRPr lang="fr-FR" sz="1500" dirty="0">
              <a:solidFill>
                <a:srgbClr val="07AFAC"/>
              </a:solidFill>
              <a:latin typeface="Trebuchet MS" panose="020B0603020202020204" pitchFamily="34" charset="0"/>
            </a:endParaRPr>
          </a:p>
        </p:txBody>
      </p:sp>
      <p:sp>
        <p:nvSpPr>
          <p:cNvPr id="9" name="Espace réservé du contenu 2">
            <a:extLst>
              <a:ext uri="{FF2B5EF4-FFF2-40B4-BE49-F238E27FC236}">
                <a16:creationId xmlns:a16="http://schemas.microsoft.com/office/drawing/2014/main" id="{081C9A18-0F6C-478B-B962-FC1FB3FE365D}"/>
              </a:ext>
            </a:extLst>
          </p:cNvPr>
          <p:cNvSpPr txBox="1">
            <a:spLocks/>
          </p:cNvSpPr>
          <p:nvPr/>
        </p:nvSpPr>
        <p:spPr>
          <a:xfrm>
            <a:off x="6765289" y="1543799"/>
            <a:ext cx="5202465" cy="2254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Améliorer l’implication des communes au travers d’une gouvernance partagée</a:t>
            </a:r>
          </a:p>
          <a:p>
            <a:pPr marL="0" indent="0" algn="just">
              <a:buNone/>
            </a:pPr>
            <a:r>
              <a:rPr lang="fr-FR" sz="1500" dirty="0">
                <a:latin typeface="Trebuchet MS" panose="020B0603020202020204" pitchFamily="34" charset="0"/>
              </a:rPr>
              <a:t>La concertation réalisée pour l’élaboration du Projet de territoire a conduit à la nécessité de s’engager dans la réalisation d’un </a:t>
            </a:r>
            <a:r>
              <a:rPr lang="fr-FR" sz="1500" b="1" dirty="0">
                <a:solidFill>
                  <a:srgbClr val="F8CA12"/>
                </a:solidFill>
                <a:latin typeface="Trebuchet MS" panose="020B0603020202020204" pitchFamily="34" charset="0"/>
              </a:rPr>
              <a:t>pacte de gouvernance</a:t>
            </a:r>
            <a:r>
              <a:rPr lang="fr-FR" sz="1500" dirty="0">
                <a:latin typeface="Trebuchet MS" panose="020B0603020202020204" pitchFamily="34" charset="0"/>
              </a:rPr>
              <a:t>. Celui-ci vient fixer les principes fondateurs des relations entre l’agglomération et les 25 communes.</a:t>
            </a:r>
          </a:p>
          <a:p>
            <a:pPr marL="0" indent="0" algn="just">
              <a:buNone/>
            </a:pPr>
            <a:r>
              <a:rPr lang="fr-FR" sz="1500" dirty="0">
                <a:latin typeface="Trebuchet MS" panose="020B0603020202020204" pitchFamily="34" charset="0"/>
              </a:rPr>
              <a:t>Par ailleurs, la première édition du guide </a:t>
            </a:r>
            <a:r>
              <a:rPr lang="fr-FR" sz="1500" b="1" dirty="0">
                <a:solidFill>
                  <a:srgbClr val="F8CA12"/>
                </a:solidFill>
                <a:latin typeface="Trebuchet MS" panose="020B0603020202020204" pitchFamily="34" charset="0"/>
              </a:rPr>
              <a:t>« L’Agglo à votre service »</a:t>
            </a:r>
            <a:r>
              <a:rPr lang="fr-FR" sz="1500" dirty="0">
                <a:latin typeface="Trebuchet MS" panose="020B0603020202020204" pitchFamily="34" charset="0"/>
              </a:rPr>
              <a:t> édité à l’attention des élus et agents  municipaux pour réunir dans une même publication les services proposés par l’Agglomération à l’attention des communes, des entreprises et des habitants répond à cet enjeu, en apportant un premier niveau de réponse pour les agents des communes, fréquemment sollicités sur les compétences intercommunales de proximité.</a:t>
            </a:r>
            <a:endParaRPr lang="fr-FR" sz="1500" dirty="0">
              <a:solidFill>
                <a:srgbClr val="07AFAC"/>
              </a:solidFill>
              <a:latin typeface="Trebuchet MS" panose="020B0603020202020204" pitchFamily="34" charset="0"/>
            </a:endParaRPr>
          </a:p>
        </p:txBody>
      </p:sp>
      <p:pic>
        <p:nvPicPr>
          <p:cNvPr id="6" name="Image 5">
            <a:extLst>
              <a:ext uri="{FF2B5EF4-FFF2-40B4-BE49-F238E27FC236}">
                <a16:creationId xmlns:a16="http://schemas.microsoft.com/office/drawing/2014/main" id="{974FB06C-F74E-4301-9150-53BA600FFAD9}"/>
              </a:ext>
            </a:extLst>
          </p:cNvPr>
          <p:cNvPicPr>
            <a:picLocks noChangeAspect="1"/>
          </p:cNvPicPr>
          <p:nvPr/>
        </p:nvPicPr>
        <p:blipFill>
          <a:blip r:embed="rId2"/>
          <a:stretch>
            <a:fillRect/>
          </a:stretch>
        </p:blipFill>
        <p:spPr>
          <a:xfrm>
            <a:off x="6951211" y="5250477"/>
            <a:ext cx="5240789" cy="1607524"/>
          </a:xfrm>
          <a:prstGeom prst="rect">
            <a:avLst/>
          </a:prstGeom>
        </p:spPr>
      </p:pic>
    </p:spTree>
    <p:extLst>
      <p:ext uri="{BB962C8B-B14F-4D97-AF65-F5344CB8AC3E}">
        <p14:creationId xmlns:p14="http://schemas.microsoft.com/office/powerpoint/2010/main" val="266525715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3E7788F-8962-4C61-A3B1-6411D7F44372}"/>
              </a:ext>
            </a:extLst>
          </p:cNvPr>
          <p:cNvSpPr>
            <a:spLocks noGrp="1"/>
          </p:cNvSpPr>
          <p:nvPr>
            <p:ph type="sldNum" sz="quarter" idx="12"/>
          </p:nvPr>
        </p:nvSpPr>
        <p:spPr/>
        <p:txBody>
          <a:bodyPr/>
          <a:lstStyle/>
          <a:p>
            <a:fld id="{B399920C-DA5C-4E9F-A23C-F553F19755F9}" type="slidenum">
              <a:rPr lang="fr-FR" smtClean="0"/>
              <a:t>25</a:t>
            </a:fld>
            <a:endParaRPr lang="fr-FR"/>
          </a:p>
        </p:txBody>
      </p:sp>
      <p:sp>
        <p:nvSpPr>
          <p:cNvPr id="5" name="Titre 1">
            <a:extLst>
              <a:ext uri="{FF2B5EF4-FFF2-40B4-BE49-F238E27FC236}">
                <a16:creationId xmlns:a16="http://schemas.microsoft.com/office/drawing/2014/main" id="{01FA1F1B-65FF-42B2-986D-CD2EC103E4D7}"/>
              </a:ext>
            </a:extLst>
          </p:cNvPr>
          <p:cNvSpPr txBox="1">
            <a:spLocks/>
          </p:cNvSpPr>
          <p:nvPr/>
        </p:nvSpPr>
        <p:spPr>
          <a:xfrm>
            <a:off x="435258" y="0"/>
            <a:ext cx="11641364"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F8CA12"/>
                </a:solidFill>
                <a:latin typeface="Trebuchet MS" panose="020B0603020202020204" pitchFamily="34" charset="0"/>
              </a:rPr>
              <a:t>UN TERRITOIRE QUI S’APPUIE SUR </a:t>
            </a:r>
            <a:r>
              <a:rPr lang="fr-FR" b="1" dirty="0">
                <a:solidFill>
                  <a:srgbClr val="F8CA12"/>
                </a:solidFill>
                <a:latin typeface="Trebuchet MS" panose="020B0603020202020204" pitchFamily="34" charset="0"/>
              </a:rPr>
              <a:t>LA PARTICIPATION DES CITOYENS ET ACTEURS SOCIO-ÉCONOMIQUES</a:t>
            </a:r>
          </a:p>
        </p:txBody>
      </p:sp>
      <p:sp>
        <p:nvSpPr>
          <p:cNvPr id="6" name="Espace réservé du contenu 2">
            <a:extLst>
              <a:ext uri="{FF2B5EF4-FFF2-40B4-BE49-F238E27FC236}">
                <a16:creationId xmlns:a16="http://schemas.microsoft.com/office/drawing/2014/main" id="{0170ED43-307F-4797-A733-0EBDC2F3623F}"/>
              </a:ext>
            </a:extLst>
          </p:cNvPr>
          <p:cNvSpPr txBox="1">
            <a:spLocks/>
          </p:cNvSpPr>
          <p:nvPr/>
        </p:nvSpPr>
        <p:spPr>
          <a:xfrm>
            <a:off x="174207" y="1464006"/>
            <a:ext cx="5719135"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Permettre aux citoyens et acteurs socio-économiques de participer à la définition et l’évaluation des politiques publiques</a:t>
            </a:r>
          </a:p>
          <a:p>
            <a:pPr marL="0" indent="0" algn="just">
              <a:buNone/>
            </a:pPr>
            <a:r>
              <a:rPr lang="fr-FR" sz="1500" dirty="0">
                <a:latin typeface="Trebuchet MS" panose="020B0603020202020204" pitchFamily="34" charset="0"/>
              </a:rPr>
              <a:t>Lorient Agglomération, la Région Bretagne et Naval Group ont organisé une concertation préalable volontaire relative à </a:t>
            </a:r>
            <a:r>
              <a:rPr lang="fr-FR" sz="1500" b="1" dirty="0">
                <a:solidFill>
                  <a:srgbClr val="F8CA12"/>
                </a:solidFill>
                <a:latin typeface="Trebuchet MS" panose="020B0603020202020204" pitchFamily="34" charset="0"/>
              </a:rPr>
              <a:t>leur projet commun de dragages et gestion à terre des sédiments dont la qualité ne permet pas leur immersion</a:t>
            </a:r>
            <a:r>
              <a:rPr lang="fr-FR" sz="1500" dirty="0">
                <a:latin typeface="Trebuchet MS" panose="020B0603020202020204" pitchFamily="34" charset="0"/>
              </a:rPr>
              <a:t>. Ceux-ci nécessitent de fait une gestion à terre pour être traités avant d’être valorisés, dans un souci d’économie des matières premières et de protection de l’environnement marin. La concertation ouverte du 6 avril au 4 mai 2023 a recueilli 26 contributions. Une présentation publique du projet a également été organisée le 13 avril à Lorient. La majorité des contributions porte sur le projet d’ouvrage de déchargement des sédiments à la </a:t>
            </a:r>
            <a:r>
              <a:rPr lang="fr-FR" sz="1500" dirty="0" err="1">
                <a:latin typeface="Trebuchet MS" panose="020B0603020202020204" pitchFamily="34" charset="0"/>
              </a:rPr>
              <a:t>Becquerie</a:t>
            </a:r>
            <a:r>
              <a:rPr lang="fr-FR" sz="1500" dirty="0">
                <a:latin typeface="Trebuchet MS" panose="020B0603020202020204" pitchFamily="34" charset="0"/>
              </a:rPr>
              <a:t> à Hennebont. Suite à ces retours, les porteurs de projet ont indiqué tenir compte des besoins et contraintes exprimés en modifiant le projet de façon à garantir la pérennité des activités sur le Blavet.</a:t>
            </a:r>
            <a:endParaRPr lang="fr-FR" sz="1500" dirty="0">
              <a:solidFill>
                <a:srgbClr val="07AFAC"/>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82B3A6DC-E0D1-4BCB-8041-E51A0377FFA0}"/>
              </a:ext>
            </a:extLst>
          </p:cNvPr>
          <p:cNvSpPr txBox="1">
            <a:spLocks/>
          </p:cNvSpPr>
          <p:nvPr/>
        </p:nvSpPr>
        <p:spPr>
          <a:xfrm>
            <a:off x="6181344" y="2355191"/>
            <a:ext cx="5753133"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Faire connaître et reconnaître l’action de l’Agglomération auprès des citoyens et acteurs socio-économiques</a:t>
            </a:r>
          </a:p>
          <a:p>
            <a:pPr marL="0" indent="0" algn="just">
              <a:buNone/>
            </a:pPr>
            <a:r>
              <a:rPr lang="fr-FR" sz="1500" dirty="0">
                <a:latin typeface="Trebuchet MS" panose="020B0603020202020204" pitchFamily="34" charset="0"/>
              </a:rPr>
              <a:t>L’un des principaux objectifs en communication de Lorient Agglomération est de </a:t>
            </a:r>
            <a:r>
              <a:rPr lang="fr-FR" sz="1500" b="1" dirty="0">
                <a:solidFill>
                  <a:srgbClr val="F8CA12"/>
                </a:solidFill>
                <a:latin typeface="Trebuchet MS" panose="020B0603020202020204" pitchFamily="34" charset="0"/>
              </a:rPr>
              <a:t>permettre aux habitants et acteurs socio-économiques d’identifier les actions qu’elle mène, à leur service </a:t>
            </a:r>
            <a:r>
              <a:rPr lang="fr-FR" sz="1500" dirty="0">
                <a:latin typeface="Trebuchet MS" panose="020B0603020202020204" pitchFamily="34" charset="0"/>
              </a:rPr>
              <a:t>: signalétique sur l’espace public (Espace Info Habitat, Maison de l’Agglomération et Parcs d’activités en 2023), campagnes de communication (logement étudiant et Semaine européenne de réduction des déchets en 2023, relations presse, magazine « Les Nouvelles », présence sur les réseaux sociaux.</a:t>
            </a:r>
            <a:endParaRPr lang="fr-FR" sz="1500" dirty="0">
              <a:solidFill>
                <a:srgbClr val="07AFAC"/>
              </a:solidFill>
              <a:latin typeface="Trebuchet MS" panose="020B0603020202020204" pitchFamily="34" charset="0"/>
            </a:endParaRPr>
          </a:p>
        </p:txBody>
      </p:sp>
      <p:sp>
        <p:nvSpPr>
          <p:cNvPr id="3" name="Rectangle 2">
            <a:extLst>
              <a:ext uri="{FF2B5EF4-FFF2-40B4-BE49-F238E27FC236}">
                <a16:creationId xmlns:a16="http://schemas.microsoft.com/office/drawing/2014/main" id="{35627F59-5F78-4F39-816D-C5A5D02A90A8}"/>
              </a:ext>
            </a:extLst>
          </p:cNvPr>
          <p:cNvSpPr/>
          <p:nvPr/>
        </p:nvSpPr>
        <p:spPr>
          <a:xfrm>
            <a:off x="174207" y="5484383"/>
            <a:ext cx="5719135" cy="1015663"/>
          </a:xfrm>
          <a:prstGeom prst="rect">
            <a:avLst/>
          </a:prstGeom>
        </p:spPr>
        <p:txBody>
          <a:bodyPr wrap="square">
            <a:spAutoFit/>
          </a:bodyPr>
          <a:lstStyle/>
          <a:p>
            <a:pPr algn="just"/>
            <a:r>
              <a:rPr lang="fr-FR" sz="1500" dirty="0">
                <a:latin typeface="Trebuchet MS" panose="020B0603020202020204" pitchFamily="34" charset="0"/>
              </a:rPr>
              <a:t>Par ailleurs, dans le cadre de la conception du </a:t>
            </a:r>
            <a:r>
              <a:rPr lang="fr-FR" sz="1500" b="1" dirty="0">
                <a:solidFill>
                  <a:srgbClr val="F8CA12"/>
                </a:solidFill>
                <a:latin typeface="Trebuchet MS" panose="020B0603020202020204" pitchFamily="34" charset="0"/>
              </a:rPr>
              <a:t>Plan de résilience eau,</a:t>
            </a:r>
            <a:r>
              <a:rPr lang="fr-FR" sz="1500" dirty="0">
                <a:latin typeface="Trebuchet MS" panose="020B0603020202020204" pitchFamily="34" charset="0"/>
              </a:rPr>
              <a:t> un atelier réunissant élus et services de Lorient Agglomération, services de l’État, chambres consulaires, prestataires (eau, plaisance, nautisme), représentants des</a:t>
            </a:r>
          </a:p>
        </p:txBody>
      </p:sp>
      <p:pic>
        <p:nvPicPr>
          <p:cNvPr id="8" name="Image 7">
            <a:extLst>
              <a:ext uri="{FF2B5EF4-FFF2-40B4-BE49-F238E27FC236}">
                <a16:creationId xmlns:a16="http://schemas.microsoft.com/office/drawing/2014/main" id="{82E9BB55-B456-49AE-AE05-BC4E34C4C00B}"/>
              </a:ext>
            </a:extLst>
          </p:cNvPr>
          <p:cNvPicPr>
            <a:picLocks noChangeAspect="1"/>
          </p:cNvPicPr>
          <p:nvPr/>
        </p:nvPicPr>
        <p:blipFill>
          <a:blip r:embed="rId2"/>
          <a:stretch>
            <a:fillRect/>
          </a:stretch>
        </p:blipFill>
        <p:spPr>
          <a:xfrm>
            <a:off x="6181344" y="4992344"/>
            <a:ext cx="6010656" cy="1999743"/>
          </a:xfrm>
          <a:prstGeom prst="rect">
            <a:avLst/>
          </a:prstGeom>
        </p:spPr>
      </p:pic>
      <p:sp>
        <p:nvSpPr>
          <p:cNvPr id="9" name="Rectangle 8">
            <a:extLst>
              <a:ext uri="{FF2B5EF4-FFF2-40B4-BE49-F238E27FC236}">
                <a16:creationId xmlns:a16="http://schemas.microsoft.com/office/drawing/2014/main" id="{DD71DE9B-D754-4D9A-B1FA-FF531515C4F4}"/>
              </a:ext>
            </a:extLst>
          </p:cNvPr>
          <p:cNvSpPr/>
          <p:nvPr/>
        </p:nvSpPr>
        <p:spPr>
          <a:xfrm>
            <a:off x="6181344" y="1482939"/>
            <a:ext cx="5601820" cy="784830"/>
          </a:xfrm>
          <a:prstGeom prst="rect">
            <a:avLst/>
          </a:prstGeom>
        </p:spPr>
        <p:txBody>
          <a:bodyPr wrap="square">
            <a:spAutoFit/>
          </a:bodyPr>
          <a:lstStyle/>
          <a:p>
            <a:pPr algn="just"/>
            <a:r>
              <a:rPr lang="fr-FR" sz="1500" dirty="0">
                <a:latin typeface="Trebuchet MS" panose="020B0603020202020204" pitchFamily="34" charset="0"/>
              </a:rPr>
              <a:t>bassins versants et scientifiques est organisé au premier semestre 2023 pour finaliser le plan avant son adoption par le conseil communautaire.</a:t>
            </a:r>
            <a:endParaRPr lang="fr-FR" sz="1500" dirty="0"/>
          </a:p>
        </p:txBody>
      </p:sp>
    </p:spTree>
    <p:extLst>
      <p:ext uri="{BB962C8B-B14F-4D97-AF65-F5344CB8AC3E}">
        <p14:creationId xmlns:p14="http://schemas.microsoft.com/office/powerpoint/2010/main" val="56634095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4543E27-9605-43D2-9439-F4F7CF044E34}"/>
              </a:ext>
            </a:extLst>
          </p:cNvPr>
          <p:cNvSpPr>
            <a:spLocks noGrp="1"/>
          </p:cNvSpPr>
          <p:nvPr>
            <p:ph type="sldNum" sz="quarter" idx="12"/>
          </p:nvPr>
        </p:nvSpPr>
        <p:spPr/>
        <p:txBody>
          <a:bodyPr/>
          <a:lstStyle/>
          <a:p>
            <a:fld id="{B399920C-DA5C-4E9F-A23C-F553F19755F9}" type="slidenum">
              <a:rPr lang="fr-FR" smtClean="0"/>
              <a:t>26</a:t>
            </a:fld>
            <a:endParaRPr lang="fr-FR"/>
          </a:p>
        </p:txBody>
      </p:sp>
      <p:sp>
        <p:nvSpPr>
          <p:cNvPr id="5" name="Titre 1">
            <a:extLst>
              <a:ext uri="{FF2B5EF4-FFF2-40B4-BE49-F238E27FC236}">
                <a16:creationId xmlns:a16="http://schemas.microsoft.com/office/drawing/2014/main" id="{30776B4F-7B15-4B31-8F81-94EADD3D1050}"/>
              </a:ext>
            </a:extLst>
          </p:cNvPr>
          <p:cNvSpPr txBox="1">
            <a:spLocks/>
          </p:cNvSpPr>
          <p:nvPr/>
        </p:nvSpPr>
        <p:spPr>
          <a:xfrm>
            <a:off x="435258" y="0"/>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F8CA12"/>
                </a:solidFill>
                <a:latin typeface="Trebuchet MS" panose="020B0603020202020204" pitchFamily="34" charset="0"/>
              </a:rPr>
              <a:t>UN TERRITOIRE QUI RENFORCE SES COOPÉRATIONS </a:t>
            </a:r>
            <a:r>
              <a:rPr lang="fr-FR" dirty="0">
                <a:solidFill>
                  <a:srgbClr val="F8CA12"/>
                </a:solidFill>
                <a:latin typeface="Trebuchet MS" panose="020B0603020202020204" pitchFamily="34" charset="0"/>
              </a:rPr>
              <a:t>AU-DELÀ DE SES FRONTIÈRES</a:t>
            </a:r>
          </a:p>
        </p:txBody>
      </p:sp>
      <p:sp>
        <p:nvSpPr>
          <p:cNvPr id="6" name="Espace réservé du contenu 2">
            <a:extLst>
              <a:ext uri="{FF2B5EF4-FFF2-40B4-BE49-F238E27FC236}">
                <a16:creationId xmlns:a16="http://schemas.microsoft.com/office/drawing/2014/main" id="{4601B317-F368-4EC3-8F60-124EA8B20F9F}"/>
              </a:ext>
            </a:extLst>
          </p:cNvPr>
          <p:cNvSpPr txBox="1">
            <a:spLocks/>
          </p:cNvSpPr>
          <p:nvPr/>
        </p:nvSpPr>
        <p:spPr>
          <a:xfrm>
            <a:off x="242751" y="1597882"/>
            <a:ext cx="6170749" cy="16075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500" b="1" dirty="0">
                <a:solidFill>
                  <a:schemeClr val="bg1"/>
                </a:solidFill>
                <a:highlight>
                  <a:srgbClr val="F8CA12"/>
                </a:highlight>
                <a:latin typeface="Trebuchet MS" panose="020B0603020202020204" pitchFamily="34" charset="0"/>
              </a:rPr>
              <a:t>S’affirmer comme le 3</a:t>
            </a:r>
            <a:r>
              <a:rPr lang="fr-FR" sz="1500" b="1" baseline="30000" dirty="0">
                <a:solidFill>
                  <a:schemeClr val="bg1"/>
                </a:solidFill>
                <a:highlight>
                  <a:srgbClr val="F8CA12"/>
                </a:highlight>
                <a:latin typeface="Trebuchet MS" panose="020B0603020202020204" pitchFamily="34" charset="0"/>
              </a:rPr>
              <a:t>ème</a:t>
            </a:r>
            <a:r>
              <a:rPr lang="fr-FR" sz="1500" b="1" dirty="0">
                <a:solidFill>
                  <a:schemeClr val="bg1"/>
                </a:solidFill>
                <a:highlight>
                  <a:srgbClr val="F8CA12"/>
                </a:highlight>
                <a:latin typeface="Trebuchet MS" panose="020B0603020202020204" pitchFamily="34" charset="0"/>
              </a:rPr>
              <a:t> pôle breton</a:t>
            </a:r>
          </a:p>
          <a:p>
            <a:pPr marL="0" indent="0" algn="just">
              <a:buNone/>
            </a:pPr>
            <a:r>
              <a:rPr lang="fr-FR" sz="1500" dirty="0">
                <a:latin typeface="Trebuchet MS" panose="020B0603020202020204" pitchFamily="34" charset="0"/>
              </a:rPr>
              <a:t>En juin 2023, les 5 intercommunalités de Bretagne Sud (Auray Quiberon Terre Atlantique, Bellevue Blavet Océan Communauté, Golfe du Morbihan Vannes Agglomération, Lorient Agglomération et Quimperlé Communauté) ont décidé de créer une alliance métropolitaine pour partager des sujets communs et parler d’une seule voix vis-à-vis des partenaires que sont notamment l’État et la Région Bretagne. L’</a:t>
            </a:r>
            <a:r>
              <a:rPr lang="fr-FR" sz="1500" b="1" dirty="0">
                <a:solidFill>
                  <a:srgbClr val="FFC000"/>
                </a:solidFill>
                <a:latin typeface="Trebuchet MS" panose="020B0603020202020204" pitchFamily="34" charset="0"/>
              </a:rPr>
              <a:t>alliance métropolitaine Bretagne Sud </a:t>
            </a:r>
            <a:r>
              <a:rPr lang="fr-FR" sz="1500" dirty="0">
                <a:latin typeface="Trebuchet MS" panose="020B0603020202020204" pitchFamily="34" charset="0"/>
              </a:rPr>
              <a:t>compte faire de l’axe ferroviaire Vannes-Lorient-Quimperlé un axe des mobilités du quotidien avec une offre de TER à haut niveau de service dans la logique du développement de RER métropolitains annoncée par le Président de la République le 27 novembre dernier et confirmée par la Région Bretagne (projet Breizh Go Express). De plus, toujours dans une logique multimodale, les 5 intercommunalités de cette alliance souhaitent défendre ensemble les projets d’aménagements autour des RN165 et RN24, les connexions entre les différents réseaux de transports collectifs, les actions de lutte contre l’autosolisme par l’encouragement du covoiturage (ex. aires de covoiturage, voies réservées aux covoitureurs, etc.) ou l’articulation des schémas cyclables des intercommunalités en lien avec les schémas cyclables départementaux.</a:t>
            </a:r>
          </a:p>
        </p:txBody>
      </p:sp>
      <p:sp>
        <p:nvSpPr>
          <p:cNvPr id="7" name="Espace réservé du contenu 2">
            <a:extLst>
              <a:ext uri="{FF2B5EF4-FFF2-40B4-BE49-F238E27FC236}">
                <a16:creationId xmlns:a16="http://schemas.microsoft.com/office/drawing/2014/main" id="{46992834-F64F-4237-A4BA-7EA22504D08B}"/>
              </a:ext>
            </a:extLst>
          </p:cNvPr>
          <p:cNvSpPr txBox="1">
            <a:spLocks/>
          </p:cNvSpPr>
          <p:nvPr/>
        </p:nvSpPr>
        <p:spPr>
          <a:xfrm>
            <a:off x="6781800" y="1597883"/>
            <a:ext cx="5167449"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Développer nos coopérations et réseaux aux échelles nationale et internationale</a:t>
            </a:r>
          </a:p>
          <a:p>
            <a:pPr marL="0" indent="0" algn="just">
              <a:buNone/>
            </a:pPr>
            <a:r>
              <a:rPr lang="fr-FR" sz="1500" dirty="0">
                <a:latin typeface="Trebuchet MS" panose="020B0603020202020204" pitchFamily="34" charset="0"/>
              </a:rPr>
              <a:t>Fin 2023, Lorient Agglomération, Quimperlé Communauté et Blavet Bellevue Océan Communauté se sont engagés avec la Région Bretagne à travers un </a:t>
            </a:r>
            <a:r>
              <a:rPr lang="fr-FR" sz="1500" b="1" dirty="0">
                <a:solidFill>
                  <a:srgbClr val="FFC000"/>
                </a:solidFill>
                <a:latin typeface="Trebuchet MS" panose="020B0603020202020204" pitchFamily="34" charset="0"/>
              </a:rPr>
              <a:t>Pacte de cohérence régional et territorial</a:t>
            </a:r>
            <a:r>
              <a:rPr lang="fr-FR" sz="1500" dirty="0">
                <a:latin typeface="Trebuchet MS" panose="020B0603020202020204" pitchFamily="34" charset="0"/>
              </a:rPr>
              <a:t>. Ce nouvel outil vise à mieux coordonner la coopération à l’échelle d’un bassin de vie autour de grands thèmes prioritaires. Stratégie économique, solidarité territoriale – centralités (foncier, logement), stratégie énergétique et climatique, ressources et mobilités sont les quatre thématiques prioritaires et structurantes retenues.</a:t>
            </a:r>
            <a:endParaRPr lang="fr-FR" sz="1500" dirty="0">
              <a:solidFill>
                <a:srgbClr val="07AFAC"/>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3C501CA1-A6ED-4BA2-8B69-31A9BF2E0CE1}"/>
              </a:ext>
            </a:extLst>
          </p:cNvPr>
          <p:cNvSpPr txBox="1">
            <a:spLocks/>
          </p:cNvSpPr>
          <p:nvPr/>
        </p:nvSpPr>
        <p:spPr>
          <a:xfrm>
            <a:off x="6781800" y="4476505"/>
            <a:ext cx="5167448"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Renforcer les liens avec nos partenaires à l’échelle des bassins de mobilités et d’emplois</a:t>
            </a:r>
          </a:p>
          <a:p>
            <a:pPr marL="0" indent="0" algn="just">
              <a:spcBef>
                <a:spcPts val="0"/>
              </a:spcBef>
              <a:buNone/>
            </a:pPr>
            <a:r>
              <a:rPr lang="fr-FR" sz="1500" dirty="0">
                <a:latin typeface="Trebuchet MS" panose="020B0603020202020204" pitchFamily="34" charset="0"/>
              </a:rPr>
              <a:t>Pour soutenir des projets innovants comme ceux de la filière hydrogène ou la décarbonation des mobilités, Lorient Agglomération s’associe à des partenaires dans une logique de </a:t>
            </a:r>
            <a:r>
              <a:rPr lang="fr-FR" sz="1500" b="1" dirty="0">
                <a:solidFill>
                  <a:srgbClr val="FFC000"/>
                </a:solidFill>
                <a:latin typeface="Trebuchet MS" panose="020B0603020202020204" pitchFamily="34" charset="0"/>
              </a:rPr>
              <a:t>recherche de cofinancement par l’Union Européenne</a:t>
            </a:r>
            <a:r>
              <a:rPr lang="fr-FR" sz="1500" dirty="0">
                <a:latin typeface="Trebuchet MS" panose="020B0603020202020204" pitchFamily="34" charset="0"/>
              </a:rPr>
              <a:t>. L’Etablissement participe ainsi à plusieurs consortiums en qualité de partenaire direct ou associé.</a:t>
            </a:r>
            <a:endParaRPr lang="fr-FR" sz="1500" dirty="0">
              <a:solidFill>
                <a:srgbClr val="07AFAC"/>
              </a:solidFill>
              <a:latin typeface="Trebuchet MS" panose="020B0603020202020204" pitchFamily="34" charset="0"/>
            </a:endParaRPr>
          </a:p>
        </p:txBody>
      </p:sp>
    </p:spTree>
    <p:extLst>
      <p:ext uri="{BB962C8B-B14F-4D97-AF65-F5344CB8AC3E}">
        <p14:creationId xmlns:p14="http://schemas.microsoft.com/office/powerpoint/2010/main" val="113520640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55F318-EF90-4778-AFC7-6839D5865B0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0CD3866-F351-4393-ACE1-034B0AD990A9}"/>
              </a:ext>
            </a:extLst>
          </p:cNvPr>
          <p:cNvSpPr>
            <a:spLocks noGrp="1"/>
          </p:cNvSpPr>
          <p:nvPr>
            <p:ph idx="1"/>
          </p:nvPr>
        </p:nvSpPr>
        <p:spPr/>
        <p:txBody>
          <a:bodyPr/>
          <a:lstStyle/>
          <a:p>
            <a:endParaRPr lang="fr-FR"/>
          </a:p>
        </p:txBody>
      </p:sp>
      <p:sp>
        <p:nvSpPr>
          <p:cNvPr id="6" name="Espace réservé du numéro de diapositive 5">
            <a:extLst>
              <a:ext uri="{FF2B5EF4-FFF2-40B4-BE49-F238E27FC236}">
                <a16:creationId xmlns:a16="http://schemas.microsoft.com/office/drawing/2014/main" id="{78EE4A75-5DC8-4C96-9EF2-DAEFE2758617}"/>
              </a:ext>
            </a:extLst>
          </p:cNvPr>
          <p:cNvSpPr>
            <a:spLocks noGrp="1"/>
          </p:cNvSpPr>
          <p:nvPr>
            <p:ph type="sldNum" sz="quarter" idx="12"/>
          </p:nvPr>
        </p:nvSpPr>
        <p:spPr/>
        <p:txBody>
          <a:bodyPr/>
          <a:lstStyle/>
          <a:p>
            <a:fld id="{B399920C-DA5C-4E9F-A23C-F553F19755F9}" type="slidenum">
              <a:rPr lang="fr-FR" smtClean="0"/>
              <a:t>27</a:t>
            </a:fld>
            <a:endParaRPr lang="fr-FR"/>
          </a:p>
        </p:txBody>
      </p:sp>
      <p:pic>
        <p:nvPicPr>
          <p:cNvPr id="7" name="Image 6">
            <a:extLst>
              <a:ext uri="{FF2B5EF4-FFF2-40B4-BE49-F238E27FC236}">
                <a16:creationId xmlns:a16="http://schemas.microsoft.com/office/drawing/2014/main" id="{E237FA8B-2DD7-4BCD-81A4-D0F14872DE08}"/>
              </a:ext>
            </a:extLst>
          </p:cNvPr>
          <p:cNvPicPr>
            <a:picLocks noChangeAspect="1"/>
          </p:cNvPicPr>
          <p:nvPr/>
        </p:nvPicPr>
        <p:blipFill>
          <a:blip r:embed="rId2"/>
          <a:stretch>
            <a:fillRect/>
          </a:stretch>
        </p:blipFill>
        <p:spPr>
          <a:xfrm>
            <a:off x="-1712584" y="-279400"/>
            <a:ext cx="16232228" cy="7708900"/>
          </a:xfrm>
          <a:prstGeom prst="rect">
            <a:avLst/>
          </a:prstGeom>
        </p:spPr>
      </p:pic>
    </p:spTree>
    <p:extLst>
      <p:ext uri="{BB962C8B-B14F-4D97-AF65-F5344CB8AC3E}">
        <p14:creationId xmlns:p14="http://schemas.microsoft.com/office/powerpoint/2010/main" val="311531069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75E173-99F7-4FF8-8AAB-B7E1D92FEE1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8D5E301-5518-4CC2-A417-8D7790253BF1}"/>
              </a:ext>
            </a:extLst>
          </p:cNvPr>
          <p:cNvSpPr>
            <a:spLocks noGrp="1"/>
          </p:cNvSpPr>
          <p:nvPr>
            <p:ph idx="1"/>
          </p:nvPr>
        </p:nvSpPr>
        <p:spPr/>
        <p:txBody>
          <a:bodyPr/>
          <a:lstStyle/>
          <a:p>
            <a:endParaRPr lang="fr-FR"/>
          </a:p>
        </p:txBody>
      </p:sp>
      <p:sp>
        <p:nvSpPr>
          <p:cNvPr id="7" name="Espace réservé du numéro de diapositive 6">
            <a:extLst>
              <a:ext uri="{FF2B5EF4-FFF2-40B4-BE49-F238E27FC236}">
                <a16:creationId xmlns:a16="http://schemas.microsoft.com/office/drawing/2014/main" id="{8986AA54-5076-408A-A2CD-35C97A2147FD}"/>
              </a:ext>
            </a:extLst>
          </p:cNvPr>
          <p:cNvSpPr>
            <a:spLocks noGrp="1"/>
          </p:cNvSpPr>
          <p:nvPr>
            <p:ph type="sldNum" sz="quarter" idx="12"/>
          </p:nvPr>
        </p:nvSpPr>
        <p:spPr/>
        <p:txBody>
          <a:bodyPr/>
          <a:lstStyle/>
          <a:p>
            <a:fld id="{B399920C-DA5C-4E9F-A23C-F553F19755F9}" type="slidenum">
              <a:rPr lang="fr-FR" smtClean="0"/>
              <a:t>3</a:t>
            </a:fld>
            <a:endParaRPr lang="fr-FR"/>
          </a:p>
        </p:txBody>
      </p:sp>
      <p:pic>
        <p:nvPicPr>
          <p:cNvPr id="4" name="Image 3">
            <a:extLst>
              <a:ext uri="{FF2B5EF4-FFF2-40B4-BE49-F238E27FC236}">
                <a16:creationId xmlns:a16="http://schemas.microsoft.com/office/drawing/2014/main" id="{32C0F6A5-2E00-4A6A-863C-0839EB98837E}"/>
              </a:ext>
            </a:extLst>
          </p:cNvPr>
          <p:cNvPicPr>
            <a:picLocks noChangeAspect="1"/>
          </p:cNvPicPr>
          <p:nvPr/>
        </p:nvPicPr>
        <p:blipFill>
          <a:blip r:embed="rId2"/>
          <a:stretch>
            <a:fillRect/>
          </a:stretch>
        </p:blipFill>
        <p:spPr>
          <a:xfrm>
            <a:off x="221456" y="-66675"/>
            <a:ext cx="11749088" cy="7213599"/>
          </a:xfrm>
          <a:prstGeom prst="rect">
            <a:avLst/>
          </a:prstGeom>
        </p:spPr>
      </p:pic>
    </p:spTree>
    <p:extLst>
      <p:ext uri="{BB962C8B-B14F-4D97-AF65-F5344CB8AC3E}">
        <p14:creationId xmlns:p14="http://schemas.microsoft.com/office/powerpoint/2010/main" val="70988187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8F9D1C-352B-4B52-AEBE-F690210A451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A735BCD-01A1-48A3-8F59-B33E9D9D9918}"/>
              </a:ext>
            </a:extLst>
          </p:cNvPr>
          <p:cNvSpPr>
            <a:spLocks noGrp="1"/>
          </p:cNvSpPr>
          <p:nvPr>
            <p:ph idx="1"/>
          </p:nvPr>
        </p:nvSpPr>
        <p:spPr/>
        <p:txBody>
          <a:bodyPr/>
          <a:lstStyle/>
          <a:p>
            <a:r>
              <a:rPr lang="fr-FR" dirty="0" err="1">
                <a:solidFill>
                  <a:srgbClr val="07AFAC"/>
                </a:solidFill>
              </a:rPr>
              <a:t>gg</a:t>
            </a:r>
            <a:endParaRPr lang="fr-FR" dirty="0">
              <a:solidFill>
                <a:srgbClr val="07AFAC"/>
              </a:solidFill>
            </a:endParaRPr>
          </a:p>
        </p:txBody>
      </p:sp>
      <p:pic>
        <p:nvPicPr>
          <p:cNvPr id="4" name="Image 3">
            <a:extLst>
              <a:ext uri="{FF2B5EF4-FFF2-40B4-BE49-F238E27FC236}">
                <a16:creationId xmlns:a16="http://schemas.microsoft.com/office/drawing/2014/main" id="{33EE07CF-A8F1-49D3-ADAF-CBA9CD2E3212}"/>
              </a:ext>
            </a:extLst>
          </p:cNvPr>
          <p:cNvPicPr>
            <a:picLocks noChangeAspect="1"/>
          </p:cNvPicPr>
          <p:nvPr/>
        </p:nvPicPr>
        <p:blipFill>
          <a:blip r:embed="rId2"/>
          <a:stretch>
            <a:fillRect/>
          </a:stretch>
        </p:blipFill>
        <p:spPr>
          <a:xfrm>
            <a:off x="1" y="-840084"/>
            <a:ext cx="12229836" cy="8269329"/>
          </a:xfrm>
          <a:prstGeom prst="rect">
            <a:avLst/>
          </a:prstGeom>
        </p:spPr>
      </p:pic>
      <p:sp>
        <p:nvSpPr>
          <p:cNvPr id="5" name="Espace réservé du numéro de diapositive 4">
            <a:extLst>
              <a:ext uri="{FF2B5EF4-FFF2-40B4-BE49-F238E27FC236}">
                <a16:creationId xmlns:a16="http://schemas.microsoft.com/office/drawing/2014/main" id="{2C283984-46FB-42C4-A2C8-CA501DDA396B}"/>
              </a:ext>
            </a:extLst>
          </p:cNvPr>
          <p:cNvSpPr>
            <a:spLocks noGrp="1"/>
          </p:cNvSpPr>
          <p:nvPr>
            <p:ph type="sldNum" sz="quarter" idx="12"/>
          </p:nvPr>
        </p:nvSpPr>
        <p:spPr/>
        <p:txBody>
          <a:bodyPr/>
          <a:lstStyle/>
          <a:p>
            <a:fld id="{B399920C-DA5C-4E9F-A23C-F553F19755F9}" type="slidenum">
              <a:rPr lang="fr-FR" smtClean="0"/>
              <a:t>4</a:t>
            </a:fld>
            <a:endParaRPr lang="fr-FR"/>
          </a:p>
        </p:txBody>
      </p:sp>
    </p:spTree>
    <p:extLst>
      <p:ext uri="{BB962C8B-B14F-4D97-AF65-F5344CB8AC3E}">
        <p14:creationId xmlns:p14="http://schemas.microsoft.com/office/powerpoint/2010/main" val="424965645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9C5515-E476-4934-B385-C17E42AD7026}"/>
              </a:ext>
            </a:extLst>
          </p:cNvPr>
          <p:cNvSpPr>
            <a:spLocks noGrp="1"/>
          </p:cNvSpPr>
          <p:nvPr>
            <p:ph type="title"/>
          </p:nvPr>
        </p:nvSpPr>
        <p:spPr>
          <a:xfrm>
            <a:off x="736600" y="-171903"/>
            <a:ext cx="10515600" cy="1325563"/>
          </a:xfrm>
        </p:spPr>
        <p:txBody>
          <a:bodyPr/>
          <a:lstStyle/>
          <a:p>
            <a:r>
              <a:rPr lang="fr-FR" dirty="0">
                <a:solidFill>
                  <a:srgbClr val="07AFAC"/>
                </a:solidFill>
                <a:latin typeface="Trebuchet MS" panose="020B0603020202020204" pitchFamily="34" charset="0"/>
              </a:rPr>
              <a:t>UN TERRITOIRE </a:t>
            </a:r>
            <a:r>
              <a:rPr lang="fr-FR" b="1" dirty="0">
                <a:solidFill>
                  <a:srgbClr val="07AFAC"/>
                </a:solidFill>
                <a:latin typeface="Trebuchet MS" panose="020B0603020202020204" pitchFamily="34" charset="0"/>
              </a:rPr>
              <a:t>POUR TOUS</a:t>
            </a:r>
          </a:p>
        </p:txBody>
      </p:sp>
      <p:sp>
        <p:nvSpPr>
          <p:cNvPr id="3" name="Espace réservé du contenu 2">
            <a:extLst>
              <a:ext uri="{FF2B5EF4-FFF2-40B4-BE49-F238E27FC236}">
                <a16:creationId xmlns:a16="http://schemas.microsoft.com/office/drawing/2014/main" id="{F2426224-D739-4BAC-B8D1-3678FA28BAEF}"/>
              </a:ext>
            </a:extLst>
          </p:cNvPr>
          <p:cNvSpPr>
            <a:spLocks noGrp="1"/>
          </p:cNvSpPr>
          <p:nvPr>
            <p:ph idx="1"/>
          </p:nvPr>
        </p:nvSpPr>
        <p:spPr>
          <a:xfrm>
            <a:off x="838200" y="957943"/>
            <a:ext cx="4880429" cy="2983316"/>
          </a:xfrm>
        </p:spPr>
        <p:txBody>
          <a:bodyPr>
            <a:normAutofit/>
          </a:bodyPr>
          <a:lstStyle/>
          <a:p>
            <a:pPr marL="0" indent="0" algn="just">
              <a:buNone/>
            </a:pPr>
            <a:r>
              <a:rPr lang="fr-FR" sz="1600" b="1" dirty="0">
                <a:solidFill>
                  <a:schemeClr val="bg1"/>
                </a:solidFill>
                <a:highlight>
                  <a:srgbClr val="07AFAC"/>
                </a:highlight>
                <a:latin typeface="Trebuchet MS" panose="020B0603020202020204" pitchFamily="34" charset="0"/>
              </a:rPr>
              <a:t>Promouvoir un habitat pour tous, partout dans nos communes</a:t>
            </a:r>
          </a:p>
          <a:p>
            <a:pPr marL="0" indent="0" algn="just">
              <a:buNone/>
            </a:pPr>
            <a:r>
              <a:rPr lang="fr-FR" sz="1500" dirty="0">
                <a:latin typeface="Trebuchet MS" panose="020B0603020202020204" pitchFamily="34" charset="0"/>
              </a:rPr>
              <a:t>Le </a:t>
            </a:r>
            <a:r>
              <a:rPr lang="fr-FR" sz="1500" b="1" dirty="0">
                <a:solidFill>
                  <a:srgbClr val="07AFAC"/>
                </a:solidFill>
                <a:latin typeface="Trebuchet MS" panose="020B0603020202020204" pitchFamily="34" charset="0"/>
              </a:rPr>
              <a:t>PLH 2024-2029 </a:t>
            </a:r>
            <a:r>
              <a:rPr lang="fr-FR" sz="1500" dirty="0">
                <a:latin typeface="Trebuchet MS" panose="020B0603020202020204" pitchFamily="34" charset="0"/>
              </a:rPr>
              <a:t>a été rédigé par les services de Lorient Agglomération durant la première partie de l’année 2023. Son contenu a ensuite été présenté aux communes de l’Agglomération avant d’enclencher le processus d’approbation : d’abord par l’assemblée communautaire puis par chaque assemblée communale. Son contenu a définitivement été adopté  délibération du Conseil communautaire du 12 décembre 2023.</a:t>
            </a:r>
            <a:endParaRPr lang="fr-FR" sz="1500" dirty="0">
              <a:solidFill>
                <a:srgbClr val="07AFAC"/>
              </a:solidFill>
              <a:latin typeface="Trebuchet MS" panose="020B0603020202020204" pitchFamily="34" charset="0"/>
            </a:endParaRPr>
          </a:p>
        </p:txBody>
      </p:sp>
      <p:sp>
        <p:nvSpPr>
          <p:cNvPr id="4" name="Espace réservé du contenu 2">
            <a:extLst>
              <a:ext uri="{FF2B5EF4-FFF2-40B4-BE49-F238E27FC236}">
                <a16:creationId xmlns:a16="http://schemas.microsoft.com/office/drawing/2014/main" id="{E7A62BDE-7CD2-4323-AAD4-E5184ED85E81}"/>
              </a:ext>
            </a:extLst>
          </p:cNvPr>
          <p:cNvSpPr txBox="1">
            <a:spLocks/>
          </p:cNvSpPr>
          <p:nvPr/>
        </p:nvSpPr>
        <p:spPr>
          <a:xfrm>
            <a:off x="838200" y="3543667"/>
            <a:ext cx="4880429"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07AFAC"/>
                </a:highlight>
                <a:latin typeface="Trebuchet MS" panose="020B0603020202020204" pitchFamily="34" charset="0"/>
              </a:rPr>
              <a:t>Développer l’offre de service à la population</a:t>
            </a:r>
          </a:p>
          <a:p>
            <a:pPr marL="0" indent="0" algn="just">
              <a:buNone/>
            </a:pPr>
            <a:r>
              <a:rPr lang="fr-FR" sz="1500" dirty="0">
                <a:latin typeface="Trebuchet MS" panose="020B0603020202020204" pitchFamily="34" charset="0"/>
              </a:rPr>
              <a:t>Lorient Agglomération a engagé près de 200 000 € de subventions pour </a:t>
            </a:r>
            <a:r>
              <a:rPr lang="fr-FR" sz="1500" b="1" dirty="0">
                <a:solidFill>
                  <a:srgbClr val="07AFAC"/>
                </a:solidFill>
                <a:latin typeface="Trebuchet MS" panose="020B0603020202020204" pitchFamily="34" charset="0"/>
              </a:rPr>
              <a:t>aider au maintien à domicile des ménages en perte d’autonomie</a:t>
            </a:r>
            <a:r>
              <a:rPr lang="fr-FR" sz="1500" dirty="0">
                <a:latin typeface="Trebuchet MS" panose="020B0603020202020204" pitchFamily="34" charset="0"/>
              </a:rPr>
              <a:t>. Dans le cadre du projet « Handicap innovation territoire », des séances de formation ont été proposées auprès des acteurs du logement afin de les sensibiliser aux besoins des personnes en situation de handicap. </a:t>
            </a:r>
          </a:p>
          <a:p>
            <a:pPr marL="0" indent="0" algn="just">
              <a:spcBef>
                <a:spcPts val="0"/>
              </a:spcBef>
              <a:buNone/>
            </a:pPr>
            <a:r>
              <a:rPr lang="fr-FR" sz="1500" dirty="0">
                <a:latin typeface="Trebuchet MS" panose="020B0603020202020204" pitchFamily="34" charset="0"/>
              </a:rPr>
              <a:t>Lorient Agglomération participe également au pôle départemental de </a:t>
            </a:r>
            <a:r>
              <a:rPr lang="fr-FR" sz="1500" b="1" dirty="0">
                <a:solidFill>
                  <a:srgbClr val="07AFAC"/>
                </a:solidFill>
                <a:latin typeface="Trebuchet MS" panose="020B0603020202020204" pitchFamily="34" charset="0"/>
              </a:rPr>
              <a:t>lutte contre l’habitat indigne </a:t>
            </a:r>
            <a:r>
              <a:rPr lang="fr-FR" sz="1500" dirty="0">
                <a:latin typeface="Trebuchet MS" panose="020B0603020202020204" pitchFamily="34" charset="0"/>
              </a:rPr>
              <a:t>qui décide de l’orientation des situations de mal logement: 20 locataires et 6 propriétaires ont été repérés sur le territoire de Lorient Agglomération en 2023.</a:t>
            </a:r>
          </a:p>
        </p:txBody>
      </p:sp>
      <p:sp>
        <p:nvSpPr>
          <p:cNvPr id="5" name="Espace réservé du contenu 2">
            <a:extLst>
              <a:ext uri="{FF2B5EF4-FFF2-40B4-BE49-F238E27FC236}">
                <a16:creationId xmlns:a16="http://schemas.microsoft.com/office/drawing/2014/main" id="{D472145F-81CA-442D-8FF5-02B0A458D68B}"/>
              </a:ext>
            </a:extLst>
          </p:cNvPr>
          <p:cNvSpPr txBox="1">
            <a:spLocks/>
          </p:cNvSpPr>
          <p:nvPr/>
        </p:nvSpPr>
        <p:spPr>
          <a:xfrm>
            <a:off x="6250497" y="957943"/>
            <a:ext cx="4880429"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dirty="0">
                <a:solidFill>
                  <a:schemeClr val="bg1"/>
                </a:solidFill>
                <a:highlight>
                  <a:srgbClr val="07AFAC"/>
                </a:highlight>
                <a:latin typeface="Trebuchet MS" panose="020B0603020202020204" pitchFamily="34" charset="0"/>
              </a:rPr>
              <a:t>Accroitre la mixité sociale et intergénérationnelle</a:t>
            </a:r>
          </a:p>
          <a:p>
            <a:pPr marL="0" indent="0" algn="just">
              <a:buNone/>
            </a:pPr>
            <a:r>
              <a:rPr lang="fr-FR" sz="1500" dirty="0">
                <a:latin typeface="Trebuchet MS" panose="020B0603020202020204" pitchFamily="34" charset="0"/>
              </a:rPr>
              <a:t>Un plan partenarial de gestion de la demande a été élaboré par Lorient Agglomération en lien avec les partenaires logements et les communes pour assurer un </a:t>
            </a:r>
            <a:r>
              <a:rPr lang="fr-FR" sz="1500" b="1" dirty="0">
                <a:solidFill>
                  <a:srgbClr val="07AFAC"/>
                </a:solidFill>
                <a:latin typeface="Trebuchet MS" panose="020B0603020202020204" pitchFamily="34" charset="0"/>
              </a:rPr>
              <a:t>traitement équitable et transparent de la demande locative sociale</a:t>
            </a:r>
            <a:r>
              <a:rPr lang="fr-FR" sz="1500" dirty="0">
                <a:latin typeface="Trebuchet MS" panose="020B0603020202020204" pitchFamily="34" charset="0"/>
              </a:rPr>
              <a:t>.</a:t>
            </a:r>
            <a:r>
              <a:rPr lang="fr-FR" sz="1500" dirty="0">
                <a:solidFill>
                  <a:srgbClr val="07AFAC"/>
                </a:solidFill>
                <a:latin typeface="Trebuchet MS" panose="020B0603020202020204" pitchFamily="34" charset="0"/>
              </a:rPr>
              <a:t> </a:t>
            </a:r>
          </a:p>
          <a:p>
            <a:pPr marL="0" indent="0" algn="just">
              <a:buNone/>
            </a:pPr>
            <a:r>
              <a:rPr lang="fr-FR" sz="1500" dirty="0">
                <a:latin typeface="Trebuchet MS" panose="020B0603020202020204" pitchFamily="34" charset="0"/>
              </a:rPr>
              <a:t>Dans le cadre de la mise en œuvre du programme « Logement d’Abord » dont l’objectif est de garantir l’</a:t>
            </a:r>
            <a:r>
              <a:rPr lang="fr-FR" sz="1500" b="1" dirty="0">
                <a:solidFill>
                  <a:srgbClr val="07AFAC"/>
                </a:solidFill>
                <a:latin typeface="Trebuchet MS" panose="020B0603020202020204" pitchFamily="34" charset="0"/>
              </a:rPr>
              <a:t>accès au logement des plus démunis</a:t>
            </a:r>
            <a:r>
              <a:rPr lang="fr-FR" sz="1500" dirty="0">
                <a:latin typeface="Trebuchet MS" panose="020B0603020202020204" pitchFamily="34" charset="0"/>
              </a:rPr>
              <a:t>, plusieurs actions ont été menées en 2023, dont un projet de résidence sociale.</a:t>
            </a:r>
          </a:p>
        </p:txBody>
      </p:sp>
      <p:sp>
        <p:nvSpPr>
          <p:cNvPr id="8" name="Espace réservé du numéro de diapositive 7">
            <a:extLst>
              <a:ext uri="{FF2B5EF4-FFF2-40B4-BE49-F238E27FC236}">
                <a16:creationId xmlns:a16="http://schemas.microsoft.com/office/drawing/2014/main" id="{825DC8A5-98EA-498D-BB82-180AB4E7AFFF}"/>
              </a:ext>
            </a:extLst>
          </p:cNvPr>
          <p:cNvSpPr>
            <a:spLocks noGrp="1"/>
          </p:cNvSpPr>
          <p:nvPr>
            <p:ph type="sldNum" sz="quarter" idx="12"/>
          </p:nvPr>
        </p:nvSpPr>
        <p:spPr/>
        <p:txBody>
          <a:bodyPr/>
          <a:lstStyle/>
          <a:p>
            <a:fld id="{B399920C-DA5C-4E9F-A23C-F553F19755F9}" type="slidenum">
              <a:rPr lang="fr-FR" smtClean="0"/>
              <a:t>5</a:t>
            </a:fld>
            <a:endParaRPr lang="fr-FR"/>
          </a:p>
        </p:txBody>
      </p:sp>
      <p:pic>
        <p:nvPicPr>
          <p:cNvPr id="6" name="Image 5">
            <a:extLst>
              <a:ext uri="{FF2B5EF4-FFF2-40B4-BE49-F238E27FC236}">
                <a16:creationId xmlns:a16="http://schemas.microsoft.com/office/drawing/2014/main" id="{CBAA5A79-D6E9-463C-A894-A8DD405AFD02}"/>
              </a:ext>
            </a:extLst>
          </p:cNvPr>
          <p:cNvPicPr>
            <a:picLocks noChangeAspect="1"/>
          </p:cNvPicPr>
          <p:nvPr/>
        </p:nvPicPr>
        <p:blipFill>
          <a:blip r:embed="rId2"/>
          <a:stretch>
            <a:fillRect/>
          </a:stretch>
        </p:blipFill>
        <p:spPr>
          <a:xfrm>
            <a:off x="6356007" y="3642909"/>
            <a:ext cx="5835993" cy="3948516"/>
          </a:xfrm>
          <a:prstGeom prst="rect">
            <a:avLst/>
          </a:prstGeom>
        </p:spPr>
      </p:pic>
    </p:spTree>
    <p:extLst>
      <p:ext uri="{BB962C8B-B14F-4D97-AF65-F5344CB8AC3E}">
        <p14:creationId xmlns:p14="http://schemas.microsoft.com/office/powerpoint/2010/main" val="267325369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3C31AE71-1BBC-4A90-9125-96759A3AD138}"/>
              </a:ext>
            </a:extLst>
          </p:cNvPr>
          <p:cNvSpPr>
            <a:spLocks noGrp="1"/>
          </p:cNvSpPr>
          <p:nvPr>
            <p:ph idx="1"/>
          </p:nvPr>
        </p:nvSpPr>
        <p:spPr>
          <a:xfrm>
            <a:off x="749212" y="393030"/>
            <a:ext cx="4880429" cy="2364378"/>
          </a:xfrm>
        </p:spPr>
        <p:txBody>
          <a:bodyPr>
            <a:noAutofit/>
          </a:bodyPr>
          <a:lstStyle/>
          <a:p>
            <a:pPr marL="0" indent="0" algn="just">
              <a:buNone/>
            </a:pPr>
            <a:r>
              <a:rPr lang="fr-FR" sz="1600" b="1" dirty="0">
                <a:solidFill>
                  <a:schemeClr val="bg1"/>
                </a:solidFill>
                <a:highlight>
                  <a:srgbClr val="07AFAC"/>
                </a:highlight>
                <a:latin typeface="Trebuchet MS" panose="020B0603020202020204" pitchFamily="34" charset="0"/>
              </a:rPr>
              <a:t>Faire de l’Agglomération un territoire inclusif</a:t>
            </a:r>
          </a:p>
          <a:p>
            <a:pPr marL="0" indent="0" algn="just">
              <a:buNone/>
            </a:pPr>
            <a:r>
              <a:rPr lang="fr-FR" sz="1500" dirty="0">
                <a:latin typeface="Trebuchet MS" panose="020B0603020202020204" pitchFamily="34" charset="0"/>
              </a:rPr>
              <a:t>Le projet HIT, lauréat d’un appel à projet France 2030, vise à faire de Lorient Agglomération un territoire inclusif dans lequel la filière handicap devient une force économique et sociale. Porté depuis 2020 par Lorient Agglomération en collaboration avec 37 partenaires, le projet </a:t>
            </a:r>
            <a:r>
              <a:rPr lang="fr-FR" sz="1500" b="1" dirty="0">
                <a:solidFill>
                  <a:srgbClr val="07AFAC"/>
                </a:solidFill>
                <a:latin typeface="Trebuchet MS" panose="020B0603020202020204" pitchFamily="34" charset="0"/>
              </a:rPr>
              <a:t>Handicap Innovation Territoire est à mi-parcours</a:t>
            </a:r>
            <a:r>
              <a:rPr lang="fr-FR" sz="1500" dirty="0">
                <a:latin typeface="Trebuchet MS" panose="020B0603020202020204" pitchFamily="34" charset="0"/>
              </a:rPr>
              <a:t>. Une vingtaine d’opérations arrivent à leur terme sur les 58 que compte le projet</a:t>
            </a:r>
            <a:r>
              <a:rPr lang="fr-FR" sz="1500" dirty="0"/>
              <a:t>.</a:t>
            </a:r>
            <a:endParaRPr lang="fr-FR" sz="1500" dirty="0">
              <a:latin typeface="Trebuchet MS" panose="020B0603020202020204" pitchFamily="34" charset="0"/>
            </a:endParaRPr>
          </a:p>
        </p:txBody>
      </p:sp>
      <p:sp>
        <p:nvSpPr>
          <p:cNvPr id="5" name="Titre 1">
            <a:extLst>
              <a:ext uri="{FF2B5EF4-FFF2-40B4-BE49-F238E27FC236}">
                <a16:creationId xmlns:a16="http://schemas.microsoft.com/office/drawing/2014/main" id="{2BFA5968-EE1B-4CEA-83F3-5E00AC3923D5}"/>
              </a:ext>
            </a:extLst>
          </p:cNvPr>
          <p:cNvSpPr>
            <a:spLocks noGrp="1"/>
          </p:cNvSpPr>
          <p:nvPr>
            <p:ph type="title"/>
          </p:nvPr>
        </p:nvSpPr>
        <p:spPr>
          <a:xfrm>
            <a:off x="9949426" y="0"/>
            <a:ext cx="2242574" cy="733754"/>
          </a:xfrm>
        </p:spPr>
        <p:txBody>
          <a:bodyPr>
            <a:normAutofit/>
          </a:bodyPr>
          <a:lstStyle/>
          <a:p>
            <a:r>
              <a:rPr lang="fr-FR" sz="1200" dirty="0">
                <a:solidFill>
                  <a:srgbClr val="07AFAC"/>
                </a:solidFill>
                <a:latin typeface="Trebuchet MS" panose="020B0603020202020204" pitchFamily="34" charset="0"/>
              </a:rPr>
              <a:t>UN TERRITOIRE </a:t>
            </a:r>
            <a:r>
              <a:rPr lang="fr-FR" sz="1200" b="1" dirty="0">
                <a:solidFill>
                  <a:srgbClr val="07AFAC"/>
                </a:solidFill>
                <a:latin typeface="Trebuchet MS" panose="020B0603020202020204" pitchFamily="34" charset="0"/>
              </a:rPr>
              <a:t>POUR TOUS</a:t>
            </a:r>
          </a:p>
        </p:txBody>
      </p:sp>
      <p:sp>
        <p:nvSpPr>
          <p:cNvPr id="7" name="Espace réservé du contenu 2">
            <a:extLst>
              <a:ext uri="{FF2B5EF4-FFF2-40B4-BE49-F238E27FC236}">
                <a16:creationId xmlns:a16="http://schemas.microsoft.com/office/drawing/2014/main" id="{CFA6CC70-AC14-437A-95F7-DC4A81A2CBF1}"/>
              </a:ext>
            </a:extLst>
          </p:cNvPr>
          <p:cNvSpPr txBox="1">
            <a:spLocks/>
          </p:cNvSpPr>
          <p:nvPr/>
        </p:nvSpPr>
        <p:spPr>
          <a:xfrm>
            <a:off x="6190284" y="366876"/>
            <a:ext cx="4880429"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500" dirty="0">
                <a:solidFill>
                  <a:srgbClr val="07AFAC"/>
                </a:solidFill>
                <a:latin typeface="Trebuchet MS" panose="020B0603020202020204" pitchFamily="34" charset="0"/>
              </a:rPr>
              <a:t> </a:t>
            </a:r>
          </a:p>
          <a:p>
            <a:pPr marL="0" indent="0" algn="just">
              <a:buNone/>
            </a:pPr>
            <a:r>
              <a:rPr lang="fr-FR" sz="1500" dirty="0">
                <a:latin typeface="Trebuchet MS" panose="020B0603020202020204" pitchFamily="34" charset="0"/>
              </a:rPr>
              <a:t>Créé en 2021 à Ploemeur et accélérateur de la filière économique du handicap, le </a:t>
            </a:r>
            <a:r>
              <a:rPr lang="fr-FR" sz="1500" dirty="0" err="1">
                <a:latin typeface="Trebuchet MS" panose="020B0603020202020204" pitchFamily="34" charset="0"/>
              </a:rPr>
              <a:t>CoWork’HIT</a:t>
            </a:r>
            <a:r>
              <a:rPr lang="fr-FR" sz="1500" dirty="0">
                <a:latin typeface="Trebuchet MS" panose="020B0603020202020204" pitchFamily="34" charset="0"/>
              </a:rPr>
              <a:t> poursuit le développement de son activité pour accompagner les innovations dans le champ du handicap. La diffusion des résultats et bonnes pratiques du projet HIT a été marquée par l’organisation d’une rencontre internationale sur la construction d’un territoire inclusif à l’Université Laval à Québec.</a:t>
            </a:r>
            <a:endParaRPr lang="fr-FR" sz="1500" dirty="0">
              <a:solidFill>
                <a:srgbClr val="07AFAC"/>
              </a:solidFill>
              <a:latin typeface="Trebuchet MS" panose="020B0603020202020204" pitchFamily="34" charset="0"/>
            </a:endParaRPr>
          </a:p>
        </p:txBody>
      </p:sp>
      <p:sp>
        <p:nvSpPr>
          <p:cNvPr id="10" name="Espace réservé du numéro de diapositive 9">
            <a:extLst>
              <a:ext uri="{FF2B5EF4-FFF2-40B4-BE49-F238E27FC236}">
                <a16:creationId xmlns:a16="http://schemas.microsoft.com/office/drawing/2014/main" id="{42E4A869-9AEB-4665-B8ED-EF0493E4DBD0}"/>
              </a:ext>
            </a:extLst>
          </p:cNvPr>
          <p:cNvSpPr>
            <a:spLocks noGrp="1"/>
          </p:cNvSpPr>
          <p:nvPr>
            <p:ph type="sldNum" sz="quarter" idx="12"/>
          </p:nvPr>
        </p:nvSpPr>
        <p:spPr/>
        <p:txBody>
          <a:bodyPr/>
          <a:lstStyle/>
          <a:p>
            <a:fld id="{B399920C-DA5C-4E9F-A23C-F553F19755F9}" type="slidenum">
              <a:rPr lang="fr-FR" smtClean="0"/>
              <a:t>6</a:t>
            </a:fld>
            <a:endParaRPr lang="fr-FR"/>
          </a:p>
        </p:txBody>
      </p:sp>
      <p:pic>
        <p:nvPicPr>
          <p:cNvPr id="3" name="Image 2">
            <a:extLst>
              <a:ext uri="{FF2B5EF4-FFF2-40B4-BE49-F238E27FC236}">
                <a16:creationId xmlns:a16="http://schemas.microsoft.com/office/drawing/2014/main" id="{B36FCD50-4119-44DC-8DD8-803D4E1DBBB2}"/>
              </a:ext>
            </a:extLst>
          </p:cNvPr>
          <p:cNvPicPr>
            <a:picLocks noChangeAspect="1"/>
          </p:cNvPicPr>
          <p:nvPr/>
        </p:nvPicPr>
        <p:blipFill>
          <a:blip r:embed="rId2"/>
          <a:stretch>
            <a:fillRect/>
          </a:stretch>
        </p:blipFill>
        <p:spPr>
          <a:xfrm>
            <a:off x="1466851" y="2793216"/>
            <a:ext cx="4229100" cy="3686175"/>
          </a:xfrm>
          <a:prstGeom prst="rect">
            <a:avLst/>
          </a:prstGeom>
        </p:spPr>
      </p:pic>
      <p:pic>
        <p:nvPicPr>
          <p:cNvPr id="6" name="Image 5">
            <a:extLst>
              <a:ext uri="{FF2B5EF4-FFF2-40B4-BE49-F238E27FC236}">
                <a16:creationId xmlns:a16="http://schemas.microsoft.com/office/drawing/2014/main" id="{E4AA78C6-5AB7-44B4-9AB5-1133348B916B}"/>
              </a:ext>
            </a:extLst>
          </p:cNvPr>
          <p:cNvPicPr>
            <a:picLocks noChangeAspect="1"/>
          </p:cNvPicPr>
          <p:nvPr/>
        </p:nvPicPr>
        <p:blipFill>
          <a:blip r:embed="rId3"/>
          <a:stretch>
            <a:fillRect/>
          </a:stretch>
        </p:blipFill>
        <p:spPr>
          <a:xfrm>
            <a:off x="6297558" y="2787224"/>
            <a:ext cx="5991169" cy="4070775"/>
          </a:xfrm>
          <a:prstGeom prst="rect">
            <a:avLst/>
          </a:prstGeom>
        </p:spPr>
      </p:pic>
    </p:spTree>
    <p:extLst>
      <p:ext uri="{BB962C8B-B14F-4D97-AF65-F5344CB8AC3E}">
        <p14:creationId xmlns:p14="http://schemas.microsoft.com/office/powerpoint/2010/main" val="91935052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9E9F264-B663-4072-84EA-9EAE95DB1D19}"/>
              </a:ext>
            </a:extLst>
          </p:cNvPr>
          <p:cNvSpPr txBox="1">
            <a:spLocks/>
          </p:cNvSpPr>
          <p:nvPr/>
        </p:nvSpPr>
        <p:spPr>
          <a:xfrm>
            <a:off x="192505" y="0"/>
            <a:ext cx="11550316"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07AFAC"/>
                </a:solidFill>
                <a:latin typeface="Trebuchet MS" panose="020B0603020202020204" pitchFamily="34" charset="0"/>
              </a:rPr>
              <a:t>UN TERRITOIRE RESPONSABLE QUI AGIT EN FAVEUR DU </a:t>
            </a:r>
            <a:r>
              <a:rPr lang="fr-FR" b="1" dirty="0">
                <a:solidFill>
                  <a:srgbClr val="07AFAC"/>
                </a:solidFill>
                <a:latin typeface="Trebuchet MS" panose="020B0603020202020204" pitchFamily="34" charset="0"/>
              </a:rPr>
              <a:t>CADRE DE VIE ET DE LA SANTÉ DE SES HABITANTS</a:t>
            </a:r>
          </a:p>
        </p:txBody>
      </p:sp>
      <p:sp>
        <p:nvSpPr>
          <p:cNvPr id="5" name="Espace réservé du contenu 2">
            <a:extLst>
              <a:ext uri="{FF2B5EF4-FFF2-40B4-BE49-F238E27FC236}">
                <a16:creationId xmlns:a16="http://schemas.microsoft.com/office/drawing/2014/main" id="{9B3AA73B-013E-4850-A353-F9BF88D9ECA8}"/>
              </a:ext>
            </a:extLst>
          </p:cNvPr>
          <p:cNvSpPr>
            <a:spLocks noGrp="1"/>
          </p:cNvSpPr>
          <p:nvPr>
            <p:ph idx="1"/>
          </p:nvPr>
        </p:nvSpPr>
        <p:spPr>
          <a:xfrm>
            <a:off x="192505" y="1182688"/>
            <a:ext cx="5206809" cy="2364378"/>
          </a:xfrm>
        </p:spPr>
        <p:txBody>
          <a:bodyPr>
            <a:normAutofit/>
          </a:bodyPr>
          <a:lstStyle/>
          <a:p>
            <a:pPr marL="0" indent="0" algn="just">
              <a:buNone/>
            </a:pPr>
            <a:r>
              <a:rPr lang="fr-FR" sz="1600" b="1" dirty="0">
                <a:solidFill>
                  <a:schemeClr val="bg1"/>
                </a:solidFill>
                <a:highlight>
                  <a:srgbClr val="07AFAC"/>
                </a:highlight>
                <a:latin typeface="Trebuchet MS" panose="020B0603020202020204" pitchFamily="34" charset="0"/>
              </a:rPr>
              <a:t>Promouvoir la santé et développer la prévention</a:t>
            </a:r>
          </a:p>
          <a:p>
            <a:pPr marL="0" indent="0" algn="just">
              <a:buNone/>
            </a:pPr>
            <a:r>
              <a:rPr lang="fr-FR" sz="1500" dirty="0">
                <a:latin typeface="Trebuchet MS" panose="020B0603020202020204" pitchFamily="34" charset="0"/>
              </a:rPr>
              <a:t>Le </a:t>
            </a:r>
            <a:r>
              <a:rPr lang="fr-FR" sz="1500" b="1" dirty="0">
                <a:solidFill>
                  <a:srgbClr val="07AFAC"/>
                </a:solidFill>
                <a:latin typeface="Trebuchet MS" panose="020B0603020202020204" pitchFamily="34" charset="0"/>
              </a:rPr>
              <a:t>Plan local Santé-Environnement (PSE) </a:t>
            </a:r>
            <a:r>
              <a:rPr lang="fr-FR" sz="1500" dirty="0">
                <a:latin typeface="Trebuchet MS" panose="020B0603020202020204" pitchFamily="34" charset="0"/>
              </a:rPr>
              <a:t>a été adopté en octobre 2023. Parallèlement, Lorient Agglomération s’est engagé dans la conception du « </a:t>
            </a:r>
            <a:r>
              <a:rPr lang="fr-FR" sz="1500" b="1" dirty="0">
                <a:solidFill>
                  <a:srgbClr val="07AFAC"/>
                </a:solidFill>
                <a:latin typeface="Trebuchet MS" panose="020B0603020202020204" pitchFamily="34" charset="0"/>
              </a:rPr>
              <a:t>Contrat local de santé</a:t>
            </a:r>
            <a:r>
              <a:rPr lang="fr-FR" sz="1500" dirty="0">
                <a:latin typeface="Trebuchet MS" panose="020B0603020202020204" pitchFamily="34" charset="0"/>
              </a:rPr>
              <a:t> » à l’échelle des 2 territoires Lorient Agglomération et Blavet, Bellevue Océan Communauté afin de planifier un programmes d’actions pour réduire les inégalités de santé sur leurs territoires.</a:t>
            </a:r>
            <a:endParaRPr lang="fr-FR" sz="1500" dirty="0">
              <a:solidFill>
                <a:srgbClr val="07AFAC"/>
              </a:solidFill>
              <a:latin typeface="Trebuchet MS" panose="020B0603020202020204" pitchFamily="34" charset="0"/>
            </a:endParaRPr>
          </a:p>
        </p:txBody>
      </p:sp>
      <p:sp>
        <p:nvSpPr>
          <p:cNvPr id="6" name="Espace réservé du contenu 2">
            <a:extLst>
              <a:ext uri="{FF2B5EF4-FFF2-40B4-BE49-F238E27FC236}">
                <a16:creationId xmlns:a16="http://schemas.microsoft.com/office/drawing/2014/main" id="{F959F39E-51E4-49A0-983A-370394A6281F}"/>
              </a:ext>
            </a:extLst>
          </p:cNvPr>
          <p:cNvSpPr txBox="1">
            <a:spLocks/>
          </p:cNvSpPr>
          <p:nvPr/>
        </p:nvSpPr>
        <p:spPr>
          <a:xfrm>
            <a:off x="5867400" y="1182688"/>
            <a:ext cx="6132095" cy="16498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07AFAC"/>
                </a:highlight>
                <a:latin typeface="Trebuchet MS" panose="020B0603020202020204" pitchFamily="34" charset="0"/>
              </a:rPr>
              <a:t>Renforcer l’accès pour tous à une alimentation locale</a:t>
            </a:r>
          </a:p>
          <a:p>
            <a:pPr marL="0" indent="0" algn="just">
              <a:buNone/>
            </a:pPr>
            <a:r>
              <a:rPr lang="fr-FR" sz="1500" dirty="0">
                <a:latin typeface="Trebuchet MS" panose="020B0603020202020204" pitchFamily="34" charset="0"/>
              </a:rPr>
              <a:t>Un appel à projet relatif au </a:t>
            </a:r>
            <a:r>
              <a:rPr lang="fr-FR" sz="1500" b="1" dirty="0">
                <a:solidFill>
                  <a:srgbClr val="07AFAC"/>
                </a:solidFill>
                <a:latin typeface="Trebuchet MS" panose="020B0603020202020204" pitchFamily="34" charset="0"/>
              </a:rPr>
              <a:t>Programme alimentaire territorial </a:t>
            </a:r>
            <a:r>
              <a:rPr lang="fr-FR" sz="1500" dirty="0">
                <a:latin typeface="Trebuchet MS" panose="020B0603020202020204" pitchFamily="34" charset="0"/>
              </a:rPr>
              <a:t>(PAT) a été lancé en 2023 par l’Agglomération. Il a notamment permis d’enclencher 2 actions importantes :</a:t>
            </a:r>
          </a:p>
          <a:p>
            <a:pPr algn="just">
              <a:spcBef>
                <a:spcPts val="0"/>
              </a:spcBef>
              <a:buFontTx/>
              <a:buChar char="-"/>
            </a:pPr>
            <a:r>
              <a:rPr lang="fr-FR" sz="1500" dirty="0">
                <a:latin typeface="Trebuchet MS" panose="020B0603020202020204" pitchFamily="34" charset="0"/>
              </a:rPr>
              <a:t>le déploiement d’événements culinaires dans les communes </a:t>
            </a:r>
          </a:p>
          <a:p>
            <a:pPr algn="just">
              <a:spcBef>
                <a:spcPts val="0"/>
              </a:spcBef>
              <a:buFontTx/>
              <a:buChar char="-"/>
            </a:pPr>
            <a:r>
              <a:rPr lang="fr-FR" sz="1500" dirty="0">
                <a:latin typeface="Trebuchet MS" panose="020B0603020202020204" pitchFamily="34" charset="0"/>
              </a:rPr>
              <a:t>La mise en place d’un programme d’actions de lutte contre la précarité alimentaire. </a:t>
            </a:r>
          </a:p>
          <a:p>
            <a:pPr marL="0" indent="0" algn="just">
              <a:spcBef>
                <a:spcPts val="0"/>
              </a:spcBef>
              <a:buNone/>
            </a:pPr>
            <a:r>
              <a:rPr lang="fr-FR" sz="1500" dirty="0">
                <a:latin typeface="Trebuchet MS" panose="020B0603020202020204" pitchFamily="34" charset="0"/>
              </a:rPr>
              <a:t>Une dynamique a également été initiée avec les responsables de restauration collective communale pour l’élaboration d’un protocole d’engagement visant notamment à accroître l’approvisionnement en produit locaux.</a:t>
            </a:r>
            <a:endParaRPr lang="fr-FR" sz="1500" dirty="0">
              <a:solidFill>
                <a:srgbClr val="07AFAC"/>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27FD3B3A-A293-41D9-AC44-C53476BD518B}"/>
              </a:ext>
            </a:extLst>
          </p:cNvPr>
          <p:cNvSpPr txBox="1">
            <a:spLocks/>
          </p:cNvSpPr>
          <p:nvPr/>
        </p:nvSpPr>
        <p:spPr>
          <a:xfrm>
            <a:off x="5815197" y="3752420"/>
            <a:ext cx="6132095" cy="16498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07AFAC"/>
                </a:highlight>
                <a:latin typeface="Trebuchet MS" panose="020B0603020202020204" pitchFamily="34" charset="0"/>
              </a:rPr>
              <a:t>Protéger nos ressources et reconquérir la qualité des milieux pour préserver le cadre de vie et la santé</a:t>
            </a:r>
          </a:p>
          <a:p>
            <a:pPr marL="0" indent="0" algn="just">
              <a:buNone/>
            </a:pPr>
            <a:r>
              <a:rPr lang="fr-FR" sz="1500" dirty="0">
                <a:latin typeface="Trebuchet MS" panose="020B0603020202020204" pitchFamily="34" charset="0"/>
              </a:rPr>
              <a:t>Le </a:t>
            </a:r>
            <a:r>
              <a:rPr lang="fr-FR" sz="1500" b="1" dirty="0">
                <a:solidFill>
                  <a:srgbClr val="07AFAC"/>
                </a:solidFill>
                <a:latin typeface="Trebuchet MS" panose="020B0603020202020204" pitchFamily="34" charset="0"/>
              </a:rPr>
              <a:t>Plan de Résilience Eau </a:t>
            </a:r>
            <a:r>
              <a:rPr lang="fr-FR" sz="1500" dirty="0">
                <a:latin typeface="Trebuchet MS" panose="020B0603020202020204" pitchFamily="34" charset="0"/>
              </a:rPr>
              <a:t>de Lorient Agglomération a été adopté le 27 juin 2023 par le Conseil Communautaire. Il consacre un axe à la préservation de la qualité de l’eau et la restauration des écosystèmes avec des actions relatives à la protection des captages, la réalisation des Plans de Gestion de la Sécurité Sanitaire des Eaux, la réalisation de travaux sur les installations de production d’eau potable ainsi qu’à la limitation des surcharges hydrauliques des réseaux d’assainissement des eaux usées, l’amélioration des performances de certaines filières de traitement des eaux usées et la promotion de l’assainissement non collectif lorsque possible.</a:t>
            </a:r>
            <a:endParaRPr lang="fr-FR" sz="1500" dirty="0">
              <a:solidFill>
                <a:srgbClr val="07AFAC"/>
              </a:solidFill>
              <a:latin typeface="Trebuchet MS" panose="020B0603020202020204" pitchFamily="34" charset="0"/>
            </a:endParaRPr>
          </a:p>
        </p:txBody>
      </p:sp>
      <p:sp>
        <p:nvSpPr>
          <p:cNvPr id="11" name="Espace réservé du numéro de diapositive 10">
            <a:extLst>
              <a:ext uri="{FF2B5EF4-FFF2-40B4-BE49-F238E27FC236}">
                <a16:creationId xmlns:a16="http://schemas.microsoft.com/office/drawing/2014/main" id="{9F359BEF-798B-4266-9226-F039EAEB9962}"/>
              </a:ext>
            </a:extLst>
          </p:cNvPr>
          <p:cNvSpPr>
            <a:spLocks noGrp="1"/>
          </p:cNvSpPr>
          <p:nvPr>
            <p:ph type="sldNum" sz="quarter" idx="12"/>
          </p:nvPr>
        </p:nvSpPr>
        <p:spPr/>
        <p:txBody>
          <a:bodyPr/>
          <a:lstStyle/>
          <a:p>
            <a:fld id="{B399920C-DA5C-4E9F-A23C-F553F19755F9}" type="slidenum">
              <a:rPr lang="fr-FR" smtClean="0"/>
              <a:t>7</a:t>
            </a:fld>
            <a:endParaRPr lang="fr-FR" dirty="0"/>
          </a:p>
        </p:txBody>
      </p:sp>
      <p:pic>
        <p:nvPicPr>
          <p:cNvPr id="2" name="Image 1">
            <a:extLst>
              <a:ext uri="{FF2B5EF4-FFF2-40B4-BE49-F238E27FC236}">
                <a16:creationId xmlns:a16="http://schemas.microsoft.com/office/drawing/2014/main" id="{11B3F490-761E-4D53-A4EA-AC03090F1CC5}"/>
              </a:ext>
            </a:extLst>
          </p:cNvPr>
          <p:cNvPicPr>
            <a:picLocks noChangeAspect="1"/>
          </p:cNvPicPr>
          <p:nvPr/>
        </p:nvPicPr>
        <p:blipFill>
          <a:blip r:embed="rId2"/>
          <a:stretch>
            <a:fillRect/>
          </a:stretch>
        </p:blipFill>
        <p:spPr>
          <a:xfrm>
            <a:off x="-251828" y="3142548"/>
            <a:ext cx="5651142" cy="3715451"/>
          </a:xfrm>
          <a:prstGeom prst="rect">
            <a:avLst/>
          </a:prstGeom>
        </p:spPr>
      </p:pic>
      <p:sp>
        <p:nvSpPr>
          <p:cNvPr id="3" name="Ellipse 2">
            <a:extLst>
              <a:ext uri="{FF2B5EF4-FFF2-40B4-BE49-F238E27FC236}">
                <a16:creationId xmlns:a16="http://schemas.microsoft.com/office/drawing/2014/main" id="{6A1E45A0-BBA3-49DC-B2F5-2D4436486514}"/>
              </a:ext>
            </a:extLst>
          </p:cNvPr>
          <p:cNvSpPr/>
          <p:nvPr/>
        </p:nvSpPr>
        <p:spPr>
          <a:xfrm>
            <a:off x="5962650" y="2273300"/>
            <a:ext cx="57150" cy="69850"/>
          </a:xfrm>
          <a:prstGeom prst="ellipse">
            <a:avLst/>
          </a:prstGeom>
          <a:solidFill>
            <a:srgbClr val="07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10DA3BE5-6A1E-427A-96C2-0D0FF90738B8}"/>
              </a:ext>
            </a:extLst>
          </p:cNvPr>
          <p:cNvSpPr/>
          <p:nvPr/>
        </p:nvSpPr>
        <p:spPr>
          <a:xfrm>
            <a:off x="5962650" y="2469141"/>
            <a:ext cx="57150" cy="69850"/>
          </a:xfrm>
          <a:prstGeom prst="ellipse">
            <a:avLst/>
          </a:prstGeom>
          <a:solidFill>
            <a:srgbClr val="07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382768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3445635-78EF-4F42-A7BF-2D6473F4A125}"/>
              </a:ext>
            </a:extLst>
          </p:cNvPr>
          <p:cNvSpPr txBox="1">
            <a:spLocks/>
          </p:cNvSpPr>
          <p:nvPr/>
        </p:nvSpPr>
        <p:spPr>
          <a:xfrm>
            <a:off x="0" y="-142875"/>
            <a:ext cx="128111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100" dirty="0">
                <a:solidFill>
                  <a:srgbClr val="07AFAC"/>
                </a:solidFill>
                <a:latin typeface="Trebuchet MS" panose="020B0603020202020204" pitchFamily="34" charset="0"/>
              </a:rPr>
              <a:t>UN TERRITOIRE VIVANT ET </a:t>
            </a:r>
            <a:r>
              <a:rPr lang="fr-FR" sz="4100" b="1" dirty="0">
                <a:solidFill>
                  <a:srgbClr val="07AFAC"/>
                </a:solidFill>
                <a:latin typeface="Trebuchet MS" panose="020B0603020202020204" pitchFamily="34" charset="0"/>
              </a:rPr>
              <a:t>FIER DE SON IDENTIT</a:t>
            </a:r>
            <a:r>
              <a:rPr lang="fr-FR" sz="4000" b="1" dirty="0">
                <a:solidFill>
                  <a:srgbClr val="07AFAC"/>
                </a:solidFill>
                <a:latin typeface="Trebuchet MS" panose="020B0603020202020204" pitchFamily="34" charset="0"/>
              </a:rPr>
              <a:t>É</a:t>
            </a:r>
            <a:endParaRPr lang="fr-FR" sz="4100" b="1" dirty="0">
              <a:solidFill>
                <a:srgbClr val="07AFAC"/>
              </a:solidFill>
              <a:latin typeface="Trebuchet MS" panose="020B0603020202020204" pitchFamily="34" charset="0"/>
            </a:endParaRPr>
          </a:p>
        </p:txBody>
      </p:sp>
      <p:sp>
        <p:nvSpPr>
          <p:cNvPr id="5" name="Espace réservé du contenu 2">
            <a:extLst>
              <a:ext uri="{FF2B5EF4-FFF2-40B4-BE49-F238E27FC236}">
                <a16:creationId xmlns:a16="http://schemas.microsoft.com/office/drawing/2014/main" id="{E8DBC458-FAD4-4E26-9345-BE4FA738A95E}"/>
              </a:ext>
            </a:extLst>
          </p:cNvPr>
          <p:cNvSpPr>
            <a:spLocks noGrp="1"/>
          </p:cNvSpPr>
          <p:nvPr>
            <p:ph idx="1"/>
          </p:nvPr>
        </p:nvSpPr>
        <p:spPr>
          <a:xfrm>
            <a:off x="244387" y="974055"/>
            <a:ext cx="5330913" cy="2364378"/>
          </a:xfrm>
        </p:spPr>
        <p:txBody>
          <a:bodyPr>
            <a:noAutofit/>
          </a:bodyPr>
          <a:lstStyle/>
          <a:p>
            <a:pPr marL="0" indent="0" algn="just">
              <a:buNone/>
            </a:pPr>
            <a:r>
              <a:rPr lang="fr-FR" sz="1600" b="1" dirty="0">
                <a:solidFill>
                  <a:schemeClr val="bg1"/>
                </a:solidFill>
                <a:highlight>
                  <a:srgbClr val="07AFAC"/>
                </a:highlight>
                <a:latin typeface="Trebuchet MS" panose="020B0603020202020204" pitchFamily="34" charset="0"/>
              </a:rPr>
              <a:t>Favoriser l’accès à la pratique des sports pour tous sur l’ensemble du territoire</a:t>
            </a:r>
          </a:p>
          <a:p>
            <a:pPr marL="0" indent="0" algn="just">
              <a:buNone/>
            </a:pPr>
            <a:r>
              <a:rPr lang="fr-FR" sz="1500" dirty="0">
                <a:latin typeface="Trebuchet MS" panose="020B0603020202020204" pitchFamily="34" charset="0"/>
              </a:rPr>
              <a:t>Lorient Agglomération est propriétaire d’</a:t>
            </a:r>
            <a:r>
              <a:rPr lang="fr-FR" sz="1500" b="1" dirty="0">
                <a:solidFill>
                  <a:srgbClr val="07AFAC"/>
                </a:solidFill>
                <a:latin typeface="Trebuchet MS" panose="020B0603020202020204" pitchFamily="34" charset="0"/>
              </a:rPr>
              <a:t>équipements sportifs </a:t>
            </a:r>
            <a:r>
              <a:rPr lang="fr-FR" sz="1500" dirty="0">
                <a:latin typeface="Trebuchet MS" panose="020B0603020202020204" pitchFamily="34" charset="0"/>
              </a:rPr>
              <a:t>: une patinoire, 2 golfs, des centres nautiques. Le contrat de gestion des centres nautiques a été renouvelé en 2023 au profit de la SELLOR et un nouveau club house a été livré au golf de Ploemeur .</a:t>
            </a:r>
          </a:p>
        </p:txBody>
      </p:sp>
      <p:sp>
        <p:nvSpPr>
          <p:cNvPr id="6" name="Espace réservé du contenu 2">
            <a:extLst>
              <a:ext uri="{FF2B5EF4-FFF2-40B4-BE49-F238E27FC236}">
                <a16:creationId xmlns:a16="http://schemas.microsoft.com/office/drawing/2014/main" id="{B3278F5C-0F02-443E-9EEF-6DCB1093AD0A}"/>
              </a:ext>
            </a:extLst>
          </p:cNvPr>
          <p:cNvSpPr txBox="1">
            <a:spLocks/>
          </p:cNvSpPr>
          <p:nvPr/>
        </p:nvSpPr>
        <p:spPr>
          <a:xfrm>
            <a:off x="244385" y="2765796"/>
            <a:ext cx="5330913"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07AFAC"/>
                </a:highlight>
                <a:latin typeface="Trebuchet MS" panose="020B0603020202020204" pitchFamily="34" charset="0"/>
              </a:rPr>
              <a:t>Diffuser l’offre culturelle sur tout le territoire</a:t>
            </a:r>
          </a:p>
          <a:p>
            <a:pPr marL="0" indent="0" algn="just">
              <a:buFont typeface="Arial" panose="020B0604020202020204" pitchFamily="34" charset="0"/>
              <a:buNone/>
            </a:pPr>
            <a:r>
              <a:rPr lang="fr-FR" sz="1500" dirty="0">
                <a:latin typeface="Trebuchet MS" panose="020B0603020202020204" pitchFamily="34" charset="0"/>
              </a:rPr>
              <a:t>Le périmètre de la </a:t>
            </a:r>
            <a:r>
              <a:rPr lang="fr-FR" sz="1500" b="1" dirty="0">
                <a:solidFill>
                  <a:srgbClr val="07AFAC"/>
                </a:solidFill>
                <a:latin typeface="Trebuchet MS" panose="020B0603020202020204" pitchFamily="34" charset="0"/>
              </a:rPr>
              <a:t>nouvelle compétence culturelle </a:t>
            </a:r>
            <a:r>
              <a:rPr lang="fr-FR" sz="1500" dirty="0">
                <a:latin typeface="Trebuchet MS" panose="020B0603020202020204" pitchFamily="34" charset="0"/>
              </a:rPr>
              <a:t>de Lorient Agglomération a été défini en 2023 :</a:t>
            </a:r>
          </a:p>
          <a:p>
            <a:r>
              <a:rPr lang="fr-FR" sz="1500" dirty="0">
                <a:latin typeface="Trebuchet MS" panose="020B0603020202020204" pitchFamily="34" charset="0"/>
              </a:rPr>
              <a:t>Favoriser la mise en réseau des acteurs et des équipements artistiques et culturels du territoire </a:t>
            </a:r>
          </a:p>
          <a:p>
            <a:r>
              <a:rPr lang="fr-FR" sz="1500" dirty="0">
                <a:latin typeface="Trebuchet MS" panose="020B0603020202020204" pitchFamily="34" charset="0"/>
              </a:rPr>
              <a:t>Accompagner les communes pour faciliter l’accueil d’artistes en résidence</a:t>
            </a:r>
          </a:p>
          <a:p>
            <a:r>
              <a:rPr lang="fr-FR" sz="1500" dirty="0">
                <a:latin typeface="Trebuchet MS" panose="020B0603020202020204" pitchFamily="34" charset="0"/>
              </a:rPr>
              <a:t>Accompagner les manifestations culturelles à vocation intercommunale qui participent au rayonnement de l’agglomération et participer à leur promotion</a:t>
            </a:r>
          </a:p>
          <a:p>
            <a:r>
              <a:rPr lang="fr-FR" sz="1500" dirty="0">
                <a:latin typeface="Trebuchet MS" panose="020B0603020202020204" pitchFamily="34" charset="0"/>
              </a:rPr>
              <a:t>Accompagner la sauvegarde et de la valorisation du patrimoine du territoire. </a:t>
            </a:r>
          </a:p>
        </p:txBody>
      </p:sp>
      <p:sp>
        <p:nvSpPr>
          <p:cNvPr id="7" name="Espace réservé du contenu 2">
            <a:extLst>
              <a:ext uri="{FF2B5EF4-FFF2-40B4-BE49-F238E27FC236}">
                <a16:creationId xmlns:a16="http://schemas.microsoft.com/office/drawing/2014/main" id="{747E1366-F6ED-4D2A-A547-D519840FFD58}"/>
              </a:ext>
            </a:extLst>
          </p:cNvPr>
          <p:cNvSpPr txBox="1">
            <a:spLocks/>
          </p:cNvSpPr>
          <p:nvPr/>
        </p:nvSpPr>
        <p:spPr>
          <a:xfrm>
            <a:off x="6022887" y="935704"/>
            <a:ext cx="5330913" cy="1830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07AFAC"/>
                </a:highlight>
                <a:latin typeface="Trebuchet MS" panose="020B0603020202020204" pitchFamily="34" charset="0"/>
              </a:rPr>
              <a:t>Valoriser le dynamisme des initiatives associatives</a:t>
            </a:r>
          </a:p>
          <a:p>
            <a:pPr marL="0" indent="0" algn="just">
              <a:buNone/>
            </a:pPr>
            <a:r>
              <a:rPr lang="fr-FR" sz="1500" dirty="0">
                <a:latin typeface="Trebuchet MS" panose="020B0603020202020204" pitchFamily="34" charset="0"/>
              </a:rPr>
              <a:t>Un budget de 154K€ a été consacré au </a:t>
            </a:r>
            <a:r>
              <a:rPr lang="fr-FR" sz="1500" b="1" dirty="0">
                <a:solidFill>
                  <a:srgbClr val="07AFAC"/>
                </a:solidFill>
                <a:latin typeface="Trebuchet MS" panose="020B0603020202020204" pitchFamily="34" charset="0"/>
              </a:rPr>
              <a:t>soutien des actions associatives</a:t>
            </a:r>
            <a:r>
              <a:rPr lang="fr-FR" sz="1500" dirty="0">
                <a:latin typeface="Trebuchet MS" panose="020B0603020202020204" pitchFamily="34" charset="0"/>
              </a:rPr>
              <a:t>. </a:t>
            </a:r>
          </a:p>
          <a:p>
            <a:pPr marL="0" indent="0" algn="just">
              <a:buNone/>
            </a:pPr>
            <a:r>
              <a:rPr lang="fr-FR" sz="1500" dirty="0">
                <a:latin typeface="Trebuchet MS" panose="020B0603020202020204" pitchFamily="34" charset="0"/>
              </a:rPr>
              <a:t>Lorient Agglomération a organisé pour la première fois la « Semaine de la randonnée » en juin 2023 ce qui a permis de valoriser la vitalité des associations de randonnée.</a:t>
            </a:r>
          </a:p>
        </p:txBody>
      </p:sp>
      <p:sp>
        <p:nvSpPr>
          <p:cNvPr id="8" name="Espace réservé du contenu 2">
            <a:extLst>
              <a:ext uri="{FF2B5EF4-FFF2-40B4-BE49-F238E27FC236}">
                <a16:creationId xmlns:a16="http://schemas.microsoft.com/office/drawing/2014/main" id="{6C3265FD-9B13-4521-A74A-0CBEACB8E2F3}"/>
              </a:ext>
            </a:extLst>
          </p:cNvPr>
          <p:cNvSpPr txBox="1">
            <a:spLocks/>
          </p:cNvSpPr>
          <p:nvPr/>
        </p:nvSpPr>
        <p:spPr>
          <a:xfrm>
            <a:off x="6096000" y="2765796"/>
            <a:ext cx="5330913" cy="1517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07AFAC"/>
                </a:highlight>
                <a:latin typeface="Trebuchet MS" panose="020B0603020202020204" pitchFamily="34" charset="0"/>
              </a:rPr>
              <a:t>Faire de l’Agglomération un territoire phare de la culture bretonne et celtique</a:t>
            </a:r>
          </a:p>
          <a:p>
            <a:pPr marL="0" indent="0" algn="just">
              <a:buNone/>
            </a:pPr>
            <a:r>
              <a:rPr lang="fr-FR" sz="1500" dirty="0">
                <a:latin typeface="Trebuchet MS" panose="020B0603020202020204" pitchFamily="34" charset="0"/>
              </a:rPr>
              <a:t>Un groupe d’élus référents </a:t>
            </a:r>
            <a:r>
              <a:rPr lang="fr-FR" sz="1600" b="1" dirty="0">
                <a:solidFill>
                  <a:srgbClr val="07AFAC"/>
                </a:solidFill>
                <a:latin typeface="Trebuchet MS" panose="020B0603020202020204" pitchFamily="34" charset="0"/>
              </a:rPr>
              <a:t>langue et culture bretonne </a:t>
            </a:r>
            <a:r>
              <a:rPr lang="fr-FR" sz="1500" dirty="0">
                <a:latin typeface="Trebuchet MS" panose="020B0603020202020204" pitchFamily="34" charset="0"/>
              </a:rPr>
              <a:t>a été mis en place. Un logo bilingue a été mis en place sur les véhicules électriques et de la signalétique bilingue a été mise en place à la Maison de l’Agglomération.</a:t>
            </a:r>
          </a:p>
        </p:txBody>
      </p:sp>
      <p:sp>
        <p:nvSpPr>
          <p:cNvPr id="10" name="Espace réservé du numéro de diapositive 9">
            <a:extLst>
              <a:ext uri="{FF2B5EF4-FFF2-40B4-BE49-F238E27FC236}">
                <a16:creationId xmlns:a16="http://schemas.microsoft.com/office/drawing/2014/main" id="{604DD1BB-7CA0-4015-A93A-E24C7004B4D7}"/>
              </a:ext>
            </a:extLst>
          </p:cNvPr>
          <p:cNvSpPr>
            <a:spLocks noGrp="1"/>
          </p:cNvSpPr>
          <p:nvPr>
            <p:ph type="sldNum" sz="quarter" idx="12"/>
          </p:nvPr>
        </p:nvSpPr>
        <p:spPr/>
        <p:txBody>
          <a:bodyPr/>
          <a:lstStyle/>
          <a:p>
            <a:fld id="{B399920C-DA5C-4E9F-A23C-F553F19755F9}" type="slidenum">
              <a:rPr lang="fr-FR" smtClean="0"/>
              <a:t>8</a:t>
            </a:fld>
            <a:endParaRPr lang="fr-FR"/>
          </a:p>
        </p:txBody>
      </p:sp>
      <p:pic>
        <p:nvPicPr>
          <p:cNvPr id="11" name="Image 10">
            <a:extLst>
              <a:ext uri="{FF2B5EF4-FFF2-40B4-BE49-F238E27FC236}">
                <a16:creationId xmlns:a16="http://schemas.microsoft.com/office/drawing/2014/main" id="{B9238735-E57F-4DB6-A6E2-31A0F5D24511}"/>
              </a:ext>
            </a:extLst>
          </p:cNvPr>
          <p:cNvPicPr>
            <a:picLocks noChangeAspect="1"/>
          </p:cNvPicPr>
          <p:nvPr/>
        </p:nvPicPr>
        <p:blipFill>
          <a:blip r:embed="rId2"/>
          <a:stretch>
            <a:fillRect/>
          </a:stretch>
        </p:blipFill>
        <p:spPr>
          <a:xfrm>
            <a:off x="6096000" y="4221571"/>
            <a:ext cx="6096000" cy="2639568"/>
          </a:xfrm>
          <a:prstGeom prst="rect">
            <a:avLst/>
          </a:prstGeom>
        </p:spPr>
      </p:pic>
      <p:sp>
        <p:nvSpPr>
          <p:cNvPr id="12" name="Rectangle 11">
            <a:extLst>
              <a:ext uri="{FF2B5EF4-FFF2-40B4-BE49-F238E27FC236}">
                <a16:creationId xmlns:a16="http://schemas.microsoft.com/office/drawing/2014/main" id="{F617E0FC-D4A0-4642-9A94-15BE3EBE1B37}"/>
              </a:ext>
            </a:extLst>
          </p:cNvPr>
          <p:cNvSpPr/>
          <p:nvPr/>
        </p:nvSpPr>
        <p:spPr>
          <a:xfrm>
            <a:off x="5782962" y="4221570"/>
            <a:ext cx="6409038"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A252B8EE-C8FD-4BF2-AFED-C969C2E2237D}"/>
              </a:ext>
            </a:extLst>
          </p:cNvPr>
          <p:cNvSpPr/>
          <p:nvPr/>
        </p:nvSpPr>
        <p:spPr>
          <a:xfrm>
            <a:off x="337535" y="3748805"/>
            <a:ext cx="57150" cy="69850"/>
          </a:xfrm>
          <a:prstGeom prst="ellipse">
            <a:avLst/>
          </a:prstGeom>
          <a:solidFill>
            <a:srgbClr val="07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76514064-7FD4-483E-8AE4-1C6A47D44054}"/>
              </a:ext>
            </a:extLst>
          </p:cNvPr>
          <p:cNvSpPr/>
          <p:nvPr/>
        </p:nvSpPr>
        <p:spPr>
          <a:xfrm>
            <a:off x="337535" y="4303159"/>
            <a:ext cx="57150" cy="69850"/>
          </a:xfrm>
          <a:prstGeom prst="ellipse">
            <a:avLst/>
          </a:prstGeom>
          <a:solidFill>
            <a:srgbClr val="07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4E7D4858-2EE2-4EB5-983D-0E9AAFE478AC}"/>
              </a:ext>
            </a:extLst>
          </p:cNvPr>
          <p:cNvSpPr/>
          <p:nvPr/>
        </p:nvSpPr>
        <p:spPr>
          <a:xfrm>
            <a:off x="337535" y="4822588"/>
            <a:ext cx="57150" cy="69850"/>
          </a:xfrm>
          <a:prstGeom prst="ellipse">
            <a:avLst/>
          </a:prstGeom>
          <a:solidFill>
            <a:srgbClr val="07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351A62FF-18C8-4AF3-9B18-838039168DFB}"/>
              </a:ext>
            </a:extLst>
          </p:cNvPr>
          <p:cNvSpPr/>
          <p:nvPr/>
        </p:nvSpPr>
        <p:spPr>
          <a:xfrm>
            <a:off x="337535" y="5579753"/>
            <a:ext cx="57150" cy="69850"/>
          </a:xfrm>
          <a:prstGeom prst="ellipse">
            <a:avLst/>
          </a:prstGeom>
          <a:solidFill>
            <a:srgbClr val="07A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6560270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CA67F-35F2-47C2-A541-5D289D6D36B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445EBB7-12E8-484E-AFC8-05FF52C50377}"/>
              </a:ext>
            </a:extLst>
          </p:cNvPr>
          <p:cNvSpPr>
            <a:spLocks noGrp="1"/>
          </p:cNvSpPr>
          <p:nvPr>
            <p:ph idx="1"/>
          </p:nvPr>
        </p:nvSpPr>
        <p:spPr/>
        <p:txBody>
          <a:bodyPr/>
          <a:lstStyle/>
          <a:p>
            <a:r>
              <a:rPr lang="fr-FR" dirty="0" err="1">
                <a:solidFill>
                  <a:srgbClr val="E9511C"/>
                </a:solidFill>
              </a:rPr>
              <a:t>bbbb</a:t>
            </a:r>
            <a:endParaRPr lang="fr-FR" dirty="0">
              <a:solidFill>
                <a:srgbClr val="E9511C"/>
              </a:solidFill>
            </a:endParaRPr>
          </a:p>
        </p:txBody>
      </p:sp>
      <p:pic>
        <p:nvPicPr>
          <p:cNvPr id="4" name="Image 3">
            <a:extLst>
              <a:ext uri="{FF2B5EF4-FFF2-40B4-BE49-F238E27FC236}">
                <a16:creationId xmlns:a16="http://schemas.microsoft.com/office/drawing/2014/main" id="{35997518-F479-4D28-9D51-EEA821FBD850}"/>
              </a:ext>
            </a:extLst>
          </p:cNvPr>
          <p:cNvPicPr>
            <a:picLocks noChangeAspect="1"/>
          </p:cNvPicPr>
          <p:nvPr/>
        </p:nvPicPr>
        <p:blipFill>
          <a:blip r:embed="rId2"/>
          <a:stretch>
            <a:fillRect/>
          </a:stretch>
        </p:blipFill>
        <p:spPr>
          <a:xfrm>
            <a:off x="1" y="-257718"/>
            <a:ext cx="12185852" cy="7369718"/>
          </a:xfrm>
          <a:prstGeom prst="rect">
            <a:avLst/>
          </a:prstGeom>
        </p:spPr>
      </p:pic>
      <p:sp>
        <p:nvSpPr>
          <p:cNvPr id="5" name="Espace réservé du numéro de diapositive 4">
            <a:extLst>
              <a:ext uri="{FF2B5EF4-FFF2-40B4-BE49-F238E27FC236}">
                <a16:creationId xmlns:a16="http://schemas.microsoft.com/office/drawing/2014/main" id="{0C67979A-EDC5-4B9E-A085-F923630B3663}"/>
              </a:ext>
            </a:extLst>
          </p:cNvPr>
          <p:cNvSpPr>
            <a:spLocks noGrp="1"/>
          </p:cNvSpPr>
          <p:nvPr>
            <p:ph type="sldNum" sz="quarter" idx="12"/>
          </p:nvPr>
        </p:nvSpPr>
        <p:spPr/>
        <p:txBody>
          <a:bodyPr/>
          <a:lstStyle/>
          <a:p>
            <a:fld id="{B399920C-DA5C-4E9F-A23C-F553F19755F9}" type="slidenum">
              <a:rPr lang="fr-FR" smtClean="0"/>
              <a:t>9</a:t>
            </a:fld>
            <a:endParaRPr lang="fr-FR"/>
          </a:p>
        </p:txBody>
      </p:sp>
    </p:spTree>
    <p:extLst>
      <p:ext uri="{BB962C8B-B14F-4D97-AF65-F5344CB8AC3E}">
        <p14:creationId xmlns:p14="http://schemas.microsoft.com/office/powerpoint/2010/main" val="3897272045"/>
      </p:ext>
    </p:extLst>
  </p:cSld>
  <p:clrMapOvr>
    <a:masterClrMapping/>
  </p:clrMapOvr>
  <p:transition spd="slow">
    <p:push dir="u"/>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4495</TotalTime>
  <Words>5252</Words>
  <Application>Microsoft Office PowerPoint</Application>
  <PresentationFormat>Grand écran</PresentationFormat>
  <Paragraphs>192</Paragraphs>
  <Slides>27</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27</vt:i4>
      </vt:variant>
    </vt:vector>
  </HeadingPairs>
  <TitlesOfParts>
    <vt:vector size="32" baseType="lpstr">
      <vt:lpstr>Arial</vt:lpstr>
      <vt:lpstr>Calibri</vt:lpstr>
      <vt:lpstr>Calibri Light</vt:lpstr>
      <vt:lpstr>Trebuchet MS</vt:lpstr>
      <vt:lpstr>Thème Office</vt:lpstr>
      <vt:lpstr>Présentation PowerPoint</vt:lpstr>
      <vt:lpstr>Présentation PowerPoint</vt:lpstr>
      <vt:lpstr>Présentation PowerPoint</vt:lpstr>
      <vt:lpstr>Présentation PowerPoint</vt:lpstr>
      <vt:lpstr>UN TERRITOIRE POUR TOUS</vt:lpstr>
      <vt:lpstr>UN TERRITOIRE POUR TOUS</vt:lpstr>
      <vt:lpstr>Présentation PowerPoint</vt:lpstr>
      <vt:lpstr>Présentation PowerPoint</vt:lpstr>
      <vt:lpstr>Présentation PowerPoint</vt:lpstr>
      <vt:lpstr>UN TERRITOIRE A L’ÉCONOMIE INNOVANTE, STIMULÉE PAR SES FILIÈRES D’EXCELLENCE</vt:lpstr>
      <vt:lpstr>UN TERRITOIRE D’EXCELLENCES MARITIMES</vt:lpstr>
      <vt:lpstr>UN TERRITOIRE ATTRACTIF AU BÉNÉFICE DE L’EMPLOI</vt:lpstr>
      <vt:lpstr>UN TERRITOIRE TOURISTIQUE RESPONSABLE, FORT DE SES DIVERSITÉS ENTRE MER, RADE ET VALLÉES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 TROADEC Gaelle</dc:creator>
  <cp:lastModifiedBy>LE TROADEC Gaelle</cp:lastModifiedBy>
  <cp:revision>103</cp:revision>
  <cp:lastPrinted>2024-08-09T14:37:38Z</cp:lastPrinted>
  <dcterms:created xsi:type="dcterms:W3CDTF">2023-10-20T07:47:55Z</dcterms:created>
  <dcterms:modified xsi:type="dcterms:W3CDTF">2024-08-09T14:38:35Z</dcterms:modified>
</cp:coreProperties>
</file>